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1"/>
  </p:notesMasterIdLst>
  <p:handoutMasterIdLst>
    <p:handoutMasterId r:id="rId32"/>
  </p:handoutMasterIdLst>
  <p:sldIdLst>
    <p:sldId id="426" r:id="rId2"/>
    <p:sldId id="427" r:id="rId3"/>
    <p:sldId id="428" r:id="rId4"/>
    <p:sldId id="429" r:id="rId5"/>
    <p:sldId id="430" r:id="rId6"/>
    <p:sldId id="431" r:id="rId7"/>
    <p:sldId id="432" r:id="rId8"/>
    <p:sldId id="433" r:id="rId9"/>
    <p:sldId id="434" r:id="rId10"/>
    <p:sldId id="435" r:id="rId11"/>
    <p:sldId id="436" r:id="rId12"/>
    <p:sldId id="437" r:id="rId13"/>
    <p:sldId id="438" r:id="rId14"/>
    <p:sldId id="439" r:id="rId15"/>
    <p:sldId id="417" r:id="rId16"/>
    <p:sldId id="418" r:id="rId17"/>
    <p:sldId id="419" r:id="rId18"/>
    <p:sldId id="420" r:id="rId19"/>
    <p:sldId id="421" r:id="rId20"/>
    <p:sldId id="422" r:id="rId21"/>
    <p:sldId id="423" r:id="rId22"/>
    <p:sldId id="424" r:id="rId23"/>
    <p:sldId id="412" r:id="rId24"/>
    <p:sldId id="415" r:id="rId25"/>
    <p:sldId id="384" r:id="rId26"/>
    <p:sldId id="414" r:id="rId27"/>
    <p:sldId id="413" r:id="rId28"/>
    <p:sldId id="398" r:id="rId29"/>
    <p:sldId id="271" r:id="rId30"/>
  </p:sldIdLst>
  <p:sldSz cx="9144000" cy="6858000" type="screen4x3"/>
  <p:notesSz cx="6623050" cy="9810750"/>
  <p:defaultTextStyle>
    <a:defPPr>
      <a:defRPr lang="en-US"/>
    </a:defPPr>
    <a:lvl1pPr algn="ctr" rtl="0" eaLnBrk="0" fontAlgn="base" hangingPunct="0">
      <a:spcBef>
        <a:spcPct val="0"/>
      </a:spcBef>
      <a:spcAft>
        <a:spcPct val="0"/>
      </a:spcAft>
      <a:defRPr sz="1600" kern="1200">
        <a:solidFill>
          <a:schemeClr val="bg1"/>
        </a:solidFill>
        <a:latin typeface="Arial" charset="0"/>
        <a:ea typeface="ＭＳ Ｐゴシック" pitchFamily="50" charset="-128"/>
        <a:cs typeface="+mn-cs"/>
      </a:defRPr>
    </a:lvl1pPr>
    <a:lvl2pPr marL="457200" algn="ctr" rtl="0" eaLnBrk="0" fontAlgn="base" hangingPunct="0">
      <a:spcBef>
        <a:spcPct val="0"/>
      </a:spcBef>
      <a:spcAft>
        <a:spcPct val="0"/>
      </a:spcAft>
      <a:defRPr sz="1600" kern="1200">
        <a:solidFill>
          <a:schemeClr val="bg1"/>
        </a:solidFill>
        <a:latin typeface="Arial" charset="0"/>
        <a:ea typeface="ＭＳ Ｐゴシック" pitchFamily="50" charset="-128"/>
        <a:cs typeface="+mn-cs"/>
      </a:defRPr>
    </a:lvl2pPr>
    <a:lvl3pPr marL="914400" algn="ctr" rtl="0" eaLnBrk="0" fontAlgn="base" hangingPunct="0">
      <a:spcBef>
        <a:spcPct val="0"/>
      </a:spcBef>
      <a:spcAft>
        <a:spcPct val="0"/>
      </a:spcAft>
      <a:defRPr sz="1600" kern="1200">
        <a:solidFill>
          <a:schemeClr val="bg1"/>
        </a:solidFill>
        <a:latin typeface="Arial" charset="0"/>
        <a:ea typeface="ＭＳ Ｐゴシック" pitchFamily="50" charset="-128"/>
        <a:cs typeface="+mn-cs"/>
      </a:defRPr>
    </a:lvl3pPr>
    <a:lvl4pPr marL="1371600" algn="ctr" rtl="0" eaLnBrk="0" fontAlgn="base" hangingPunct="0">
      <a:spcBef>
        <a:spcPct val="0"/>
      </a:spcBef>
      <a:spcAft>
        <a:spcPct val="0"/>
      </a:spcAft>
      <a:defRPr sz="1600" kern="1200">
        <a:solidFill>
          <a:schemeClr val="bg1"/>
        </a:solidFill>
        <a:latin typeface="Arial" charset="0"/>
        <a:ea typeface="ＭＳ Ｐゴシック" pitchFamily="50" charset="-128"/>
        <a:cs typeface="+mn-cs"/>
      </a:defRPr>
    </a:lvl4pPr>
    <a:lvl5pPr marL="1828800" algn="ctr" rtl="0" eaLnBrk="0" fontAlgn="base" hangingPunct="0">
      <a:spcBef>
        <a:spcPct val="0"/>
      </a:spcBef>
      <a:spcAft>
        <a:spcPct val="0"/>
      </a:spcAft>
      <a:defRPr sz="1600" kern="1200">
        <a:solidFill>
          <a:schemeClr val="bg1"/>
        </a:solidFill>
        <a:latin typeface="Arial" charset="0"/>
        <a:ea typeface="ＭＳ Ｐゴシック" pitchFamily="50" charset="-128"/>
        <a:cs typeface="+mn-cs"/>
      </a:defRPr>
    </a:lvl5pPr>
    <a:lvl6pPr marL="2286000" algn="l" defTabSz="914400" rtl="0" eaLnBrk="1" latinLnBrk="0" hangingPunct="1">
      <a:defRPr sz="1600" kern="1200">
        <a:solidFill>
          <a:schemeClr val="bg1"/>
        </a:solidFill>
        <a:latin typeface="Arial" charset="0"/>
        <a:ea typeface="ＭＳ Ｐゴシック" pitchFamily="50" charset="-128"/>
        <a:cs typeface="+mn-cs"/>
      </a:defRPr>
    </a:lvl6pPr>
    <a:lvl7pPr marL="2743200" algn="l" defTabSz="914400" rtl="0" eaLnBrk="1" latinLnBrk="0" hangingPunct="1">
      <a:defRPr sz="1600" kern="1200">
        <a:solidFill>
          <a:schemeClr val="bg1"/>
        </a:solidFill>
        <a:latin typeface="Arial" charset="0"/>
        <a:ea typeface="ＭＳ Ｐゴシック" pitchFamily="50" charset="-128"/>
        <a:cs typeface="+mn-cs"/>
      </a:defRPr>
    </a:lvl7pPr>
    <a:lvl8pPr marL="3200400" algn="l" defTabSz="914400" rtl="0" eaLnBrk="1" latinLnBrk="0" hangingPunct="1">
      <a:defRPr sz="1600" kern="1200">
        <a:solidFill>
          <a:schemeClr val="bg1"/>
        </a:solidFill>
        <a:latin typeface="Arial" charset="0"/>
        <a:ea typeface="ＭＳ Ｐゴシック" pitchFamily="50" charset="-128"/>
        <a:cs typeface="+mn-cs"/>
      </a:defRPr>
    </a:lvl8pPr>
    <a:lvl9pPr marL="3657600" algn="l" defTabSz="914400" rtl="0" eaLnBrk="1" latinLnBrk="0" hangingPunct="1">
      <a:defRPr sz="1600" kern="1200">
        <a:solidFill>
          <a:schemeClr val="bg1"/>
        </a:solidFill>
        <a:latin typeface="Arial"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8B6C90"/>
    <a:srgbClr val="8B6C2C"/>
    <a:srgbClr val="C74F41"/>
    <a:srgbClr val="154734"/>
    <a:srgbClr val="85714D"/>
    <a:srgbClr val="7589D5"/>
    <a:srgbClr val="9999FF"/>
    <a:srgbClr val="808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8" autoAdjust="0"/>
    <p:restoredTop sz="82047" autoAdjust="0"/>
  </p:normalViewPr>
  <p:slideViewPr>
    <p:cSldViewPr snapToGrid="0">
      <p:cViewPr varScale="1">
        <p:scale>
          <a:sx n="95" d="100"/>
          <a:sy n="95" d="100"/>
        </p:scale>
        <p:origin x="72" y="477"/>
      </p:cViewPr>
      <p:guideLst>
        <p:guide orient="horz" pos="2160"/>
        <p:guide pos="2880"/>
      </p:guideLst>
    </p:cSldViewPr>
  </p:slideViewPr>
  <p:outlineViewPr>
    <p:cViewPr>
      <p:scale>
        <a:sx n="33" d="100"/>
        <a:sy n="33" d="100"/>
      </p:scale>
      <p:origin x="0" y="-372"/>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870200" cy="490538"/>
          </a:xfrm>
          <a:prstGeom prst="rect">
            <a:avLst/>
          </a:prstGeom>
          <a:noFill/>
          <a:ln w="9525">
            <a:noFill/>
            <a:miter lim="800000"/>
            <a:headEnd/>
            <a:tailEnd/>
          </a:ln>
          <a:effectLst/>
        </p:spPr>
        <p:txBody>
          <a:bodyPr vert="horz" wrap="square" lIns="89897" tIns="44948" rIns="89897" bIns="44948" numCol="1" anchor="t" anchorCtr="0" compatLnSpc="1">
            <a:prstTxWarp prst="textNoShape">
              <a:avLst/>
            </a:prstTxWarp>
          </a:bodyPr>
          <a:lstStyle>
            <a:lvl1pPr algn="l" defTabSz="898525" eaLnBrk="1" hangingPunct="1">
              <a:defRPr sz="1200">
                <a:solidFill>
                  <a:schemeClr val="tx1"/>
                </a:solidFill>
                <a:latin typeface="Arial" charset="0"/>
                <a:ea typeface="ＭＳ Ｐゴシック" pitchFamily="34" charset="-128"/>
              </a:defRPr>
            </a:lvl1pPr>
          </a:lstStyle>
          <a:p>
            <a:pPr>
              <a:defRPr/>
            </a:pPr>
            <a:endParaRPr lang="de-DE"/>
          </a:p>
        </p:txBody>
      </p:sp>
      <p:sp>
        <p:nvSpPr>
          <p:cNvPr id="19459" name="Rectangle 3"/>
          <p:cNvSpPr>
            <a:spLocks noGrp="1" noChangeArrowheads="1"/>
          </p:cNvSpPr>
          <p:nvPr>
            <p:ph type="dt" sz="quarter" idx="1"/>
          </p:nvPr>
        </p:nvSpPr>
        <p:spPr bwMode="auto">
          <a:xfrm>
            <a:off x="3751263" y="0"/>
            <a:ext cx="2870200" cy="490538"/>
          </a:xfrm>
          <a:prstGeom prst="rect">
            <a:avLst/>
          </a:prstGeom>
          <a:noFill/>
          <a:ln w="9525">
            <a:noFill/>
            <a:miter lim="800000"/>
            <a:headEnd/>
            <a:tailEnd/>
          </a:ln>
          <a:effectLst/>
        </p:spPr>
        <p:txBody>
          <a:bodyPr vert="horz" wrap="square" lIns="89897" tIns="44948" rIns="89897" bIns="44948" numCol="1" anchor="t" anchorCtr="0" compatLnSpc="1">
            <a:prstTxWarp prst="textNoShape">
              <a:avLst/>
            </a:prstTxWarp>
          </a:bodyPr>
          <a:lstStyle>
            <a:lvl1pPr algn="r" defTabSz="898525" eaLnBrk="1" hangingPunct="1">
              <a:defRPr sz="1200">
                <a:solidFill>
                  <a:schemeClr val="tx1"/>
                </a:solidFill>
                <a:latin typeface="Arial" charset="0"/>
                <a:ea typeface="ＭＳ Ｐゴシック" pitchFamily="34" charset="-128"/>
              </a:defRPr>
            </a:lvl1pPr>
          </a:lstStyle>
          <a:p>
            <a:pPr>
              <a:defRPr/>
            </a:pPr>
            <a:endParaRPr lang="de-DE"/>
          </a:p>
        </p:txBody>
      </p:sp>
      <p:sp>
        <p:nvSpPr>
          <p:cNvPr id="19460" name="Rectangle 4"/>
          <p:cNvSpPr>
            <a:spLocks noGrp="1" noChangeArrowheads="1"/>
          </p:cNvSpPr>
          <p:nvPr>
            <p:ph type="ftr" sz="quarter" idx="2"/>
          </p:nvPr>
        </p:nvSpPr>
        <p:spPr bwMode="auto">
          <a:xfrm>
            <a:off x="0" y="9318625"/>
            <a:ext cx="2870200" cy="490538"/>
          </a:xfrm>
          <a:prstGeom prst="rect">
            <a:avLst/>
          </a:prstGeom>
          <a:noFill/>
          <a:ln w="9525">
            <a:noFill/>
            <a:miter lim="800000"/>
            <a:headEnd/>
            <a:tailEnd/>
          </a:ln>
          <a:effectLst/>
        </p:spPr>
        <p:txBody>
          <a:bodyPr vert="horz" wrap="square" lIns="89897" tIns="44948" rIns="89897" bIns="44948" numCol="1" anchor="b" anchorCtr="0" compatLnSpc="1">
            <a:prstTxWarp prst="textNoShape">
              <a:avLst/>
            </a:prstTxWarp>
          </a:bodyPr>
          <a:lstStyle>
            <a:lvl1pPr algn="l" defTabSz="898525" eaLnBrk="1" hangingPunct="1">
              <a:defRPr sz="1200">
                <a:solidFill>
                  <a:schemeClr val="tx1"/>
                </a:solidFill>
                <a:latin typeface="Arial" charset="0"/>
                <a:ea typeface="ＭＳ Ｐゴシック" pitchFamily="34" charset="-128"/>
              </a:defRPr>
            </a:lvl1pPr>
          </a:lstStyle>
          <a:p>
            <a:pPr>
              <a:defRPr/>
            </a:pPr>
            <a:endParaRPr lang="de-DE"/>
          </a:p>
        </p:txBody>
      </p:sp>
      <p:sp>
        <p:nvSpPr>
          <p:cNvPr id="19461" name="Rectangle 5"/>
          <p:cNvSpPr>
            <a:spLocks noGrp="1" noChangeArrowheads="1"/>
          </p:cNvSpPr>
          <p:nvPr>
            <p:ph type="sldNum" sz="quarter" idx="3"/>
          </p:nvPr>
        </p:nvSpPr>
        <p:spPr bwMode="auto">
          <a:xfrm>
            <a:off x="3751263" y="9318625"/>
            <a:ext cx="2870200" cy="490538"/>
          </a:xfrm>
          <a:prstGeom prst="rect">
            <a:avLst/>
          </a:prstGeom>
          <a:noFill/>
          <a:ln w="9525">
            <a:noFill/>
            <a:miter lim="800000"/>
            <a:headEnd/>
            <a:tailEnd/>
          </a:ln>
          <a:effectLst/>
        </p:spPr>
        <p:txBody>
          <a:bodyPr vert="horz" wrap="square" lIns="89897" tIns="44948" rIns="89897" bIns="44948" numCol="1" anchor="b" anchorCtr="0" compatLnSpc="1">
            <a:prstTxWarp prst="textNoShape">
              <a:avLst/>
            </a:prstTxWarp>
          </a:bodyPr>
          <a:lstStyle>
            <a:lvl1pPr algn="r" defTabSz="898525" eaLnBrk="1" hangingPunct="1">
              <a:defRPr sz="1200">
                <a:solidFill>
                  <a:schemeClr val="tx1"/>
                </a:solidFill>
                <a:latin typeface="Arial" charset="0"/>
                <a:ea typeface="ＭＳ Ｐゴシック" pitchFamily="34" charset="-128"/>
              </a:defRPr>
            </a:lvl1pPr>
          </a:lstStyle>
          <a:p>
            <a:pPr>
              <a:defRPr/>
            </a:pPr>
            <a:fld id="{C1521DBA-9E0C-491A-A4B2-F3FC68646A65}" type="slidenum">
              <a:rPr lang="de-DE"/>
              <a:pPr>
                <a:defRPr/>
              </a:pPr>
              <a:t>‹#›</a:t>
            </a:fld>
            <a:endParaRPr lang="de-DE"/>
          </a:p>
        </p:txBody>
      </p:sp>
    </p:spTree>
    <p:extLst>
      <p:ext uri="{BB962C8B-B14F-4D97-AF65-F5344CB8AC3E}">
        <p14:creationId xmlns:p14="http://schemas.microsoft.com/office/powerpoint/2010/main" val="1068642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bwMode="auto">
          <a:xfrm>
            <a:off x="0" y="0"/>
            <a:ext cx="2868613" cy="49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solidFill>
                  <a:schemeClr val="tx1"/>
                </a:solidFill>
                <a:latin typeface="Arial" charset="0"/>
                <a:ea typeface="ＭＳ Ｐゴシック" pitchFamily="34" charset="-128"/>
              </a:defRPr>
            </a:lvl1pPr>
          </a:lstStyle>
          <a:p>
            <a:pPr>
              <a:defRPr/>
            </a:pPr>
            <a:endParaRPr lang="de-DE"/>
          </a:p>
        </p:txBody>
      </p:sp>
      <p:sp>
        <p:nvSpPr>
          <p:cNvPr id="151555" name="Rectangle 3"/>
          <p:cNvSpPr>
            <a:spLocks noGrp="1" noChangeArrowheads="1"/>
          </p:cNvSpPr>
          <p:nvPr>
            <p:ph type="dt" idx="1"/>
          </p:nvPr>
        </p:nvSpPr>
        <p:spPr bwMode="auto">
          <a:xfrm>
            <a:off x="3752850" y="0"/>
            <a:ext cx="2868613" cy="49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latin typeface="Arial" charset="0"/>
                <a:ea typeface="ＭＳ Ｐゴシック" pitchFamily="34" charset="-128"/>
              </a:defRPr>
            </a:lvl1pPr>
          </a:lstStyle>
          <a:p>
            <a:pPr>
              <a:defRPr/>
            </a:pPr>
            <a:endParaRPr lang="de-DE"/>
          </a:p>
        </p:txBody>
      </p:sp>
      <p:sp>
        <p:nvSpPr>
          <p:cNvPr id="16388" name="Rectangle 4"/>
          <p:cNvSpPr>
            <a:spLocks noGrp="1" noRot="1" noChangeAspect="1" noChangeArrowheads="1" noTextEdit="1"/>
          </p:cNvSpPr>
          <p:nvPr>
            <p:ph type="sldImg" idx="2"/>
          </p:nvPr>
        </p:nvSpPr>
        <p:spPr bwMode="auto">
          <a:xfrm>
            <a:off x="860425" y="736600"/>
            <a:ext cx="4902200" cy="3678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7" name="Rectangle 5"/>
          <p:cNvSpPr>
            <a:spLocks noGrp="1" noChangeArrowheads="1"/>
          </p:cNvSpPr>
          <p:nvPr>
            <p:ph type="body" sz="quarter" idx="3"/>
          </p:nvPr>
        </p:nvSpPr>
        <p:spPr bwMode="auto">
          <a:xfrm>
            <a:off x="661988" y="4659313"/>
            <a:ext cx="5299075" cy="44148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151558" name="Rectangle 6"/>
          <p:cNvSpPr>
            <a:spLocks noGrp="1" noChangeArrowheads="1"/>
          </p:cNvSpPr>
          <p:nvPr>
            <p:ph type="ftr" sz="quarter" idx="4"/>
          </p:nvPr>
        </p:nvSpPr>
        <p:spPr bwMode="auto">
          <a:xfrm>
            <a:off x="0" y="9318625"/>
            <a:ext cx="2868613" cy="4905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solidFill>
                  <a:schemeClr val="tx1"/>
                </a:solidFill>
                <a:latin typeface="Arial" charset="0"/>
                <a:ea typeface="ＭＳ Ｐゴシック" pitchFamily="34" charset="-128"/>
              </a:defRPr>
            </a:lvl1pPr>
          </a:lstStyle>
          <a:p>
            <a:pPr>
              <a:defRPr/>
            </a:pPr>
            <a:endParaRPr lang="de-DE"/>
          </a:p>
        </p:txBody>
      </p:sp>
      <p:sp>
        <p:nvSpPr>
          <p:cNvPr id="151559" name="Rectangle 7"/>
          <p:cNvSpPr>
            <a:spLocks noGrp="1" noChangeArrowheads="1"/>
          </p:cNvSpPr>
          <p:nvPr>
            <p:ph type="sldNum" sz="quarter" idx="5"/>
          </p:nvPr>
        </p:nvSpPr>
        <p:spPr bwMode="auto">
          <a:xfrm>
            <a:off x="3752850" y="9318625"/>
            <a:ext cx="2868613" cy="4905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Arial" charset="0"/>
                <a:ea typeface="ＭＳ Ｐゴシック" pitchFamily="34" charset="-128"/>
              </a:defRPr>
            </a:lvl1pPr>
          </a:lstStyle>
          <a:p>
            <a:pPr>
              <a:defRPr/>
            </a:pPr>
            <a:fld id="{ED5BBFBF-5868-4A48-8444-36AF110508B1}" type="slidenum">
              <a:rPr lang="de-DE"/>
              <a:pPr>
                <a:defRPr/>
              </a:pPr>
              <a:t>‹#›</a:t>
            </a:fld>
            <a:endParaRPr lang="de-DE"/>
          </a:p>
        </p:txBody>
      </p:sp>
    </p:spTree>
    <p:extLst>
      <p:ext uri="{BB962C8B-B14F-4D97-AF65-F5344CB8AC3E}">
        <p14:creationId xmlns:p14="http://schemas.microsoft.com/office/powerpoint/2010/main" val="38358120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it-IT" dirty="0" smtClean="0"/>
              <a:t>Hello </a:t>
            </a:r>
            <a:r>
              <a:rPr lang="it-IT" dirty="0" err="1" smtClean="0"/>
              <a:t>everybody</a:t>
            </a:r>
            <a:r>
              <a:rPr lang="it-IT" dirty="0" smtClean="0"/>
              <a:t>! Welcome</a:t>
            </a:r>
            <a:r>
              <a:rPr lang="it-IT" baseline="0" dirty="0" smtClean="0"/>
              <a:t> to </a:t>
            </a:r>
            <a:r>
              <a:rPr lang="it-IT" baseline="0" dirty="0" err="1" smtClean="0"/>
              <a:t>our</a:t>
            </a:r>
            <a:r>
              <a:rPr lang="it-IT" baseline="0" dirty="0" smtClean="0"/>
              <a:t> last meeting.</a:t>
            </a:r>
            <a:endParaRPr lang="en-GB" dirty="0" smtClean="0"/>
          </a:p>
          <a:p>
            <a:endParaRPr lang="en-GB"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1</a:t>
            </a:fld>
            <a:endParaRPr lang="de-DE"/>
          </a:p>
        </p:txBody>
      </p:sp>
    </p:spTree>
    <p:extLst>
      <p:ext uri="{BB962C8B-B14F-4D97-AF65-F5344CB8AC3E}">
        <p14:creationId xmlns:p14="http://schemas.microsoft.com/office/powerpoint/2010/main" val="3087166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gn="l">
              <a:buFont typeface="Arial" panose="020B0604020202020204" pitchFamily="34" charset="0"/>
              <a:buChar char="•"/>
            </a:pPr>
            <a:r>
              <a:rPr lang="en-US" baseline="0" noProof="0" dirty="0" smtClean="0">
                <a:solidFill>
                  <a:schemeClr val="tx1"/>
                </a:solidFill>
              </a:rPr>
              <a:t>Before leaving for big island </a:t>
            </a:r>
          </a:p>
          <a:p>
            <a:pPr marL="171450" indent="-171450" algn="l">
              <a:buFont typeface="Arial" panose="020B0604020202020204" pitchFamily="34" charset="0"/>
              <a:buChar char="•"/>
            </a:pPr>
            <a:r>
              <a:rPr lang="en-US" noProof="0" dirty="0" smtClean="0">
                <a:solidFill>
                  <a:schemeClr val="tx1"/>
                </a:solidFill>
              </a:rPr>
              <a:t>After our last meeting with Davin we decided to </a:t>
            </a:r>
            <a:r>
              <a:rPr lang="en-US" b="1" noProof="0" dirty="0" smtClean="0">
                <a:solidFill>
                  <a:schemeClr val="tx1"/>
                </a:solidFill>
              </a:rPr>
              <a:t>improve our code</a:t>
            </a:r>
            <a:r>
              <a:rPr lang="en-US" noProof="0" dirty="0" smtClean="0">
                <a:solidFill>
                  <a:schemeClr val="tx1"/>
                </a:solidFill>
              </a:rPr>
              <a:t> by adding few lines in the code, in order to be able to take GPS data every 30 minutes. </a:t>
            </a:r>
          </a:p>
          <a:p>
            <a:pPr algn="l"/>
            <a:r>
              <a:rPr lang="en-US" noProof="0" dirty="0" smtClean="0">
                <a:solidFill>
                  <a:schemeClr val="tx1"/>
                </a:solidFill>
              </a:rPr>
              <a:t>This information, is recorded in a log file (.csv is the file format) , that can also be easily USED WITH Excel. </a:t>
            </a:r>
          </a:p>
          <a:p>
            <a:pPr algn="l"/>
            <a:r>
              <a:rPr lang="en-US" noProof="0" dirty="0" smtClean="0">
                <a:solidFill>
                  <a:schemeClr val="tx1"/>
                </a:solidFill>
              </a:rPr>
              <a:t>In</a:t>
            </a:r>
            <a:r>
              <a:rPr lang="en-US" baseline="0" noProof="0" dirty="0" smtClean="0">
                <a:solidFill>
                  <a:schemeClr val="tx1"/>
                </a:solidFill>
              </a:rPr>
              <a:t> future it can be nice also </a:t>
            </a:r>
            <a:r>
              <a:rPr lang="en-US" noProof="0" dirty="0" smtClean="0">
                <a:solidFill>
                  <a:schemeClr val="tx1"/>
                </a:solidFill>
              </a:rPr>
              <a:t>to interpolate all this </a:t>
            </a:r>
            <a:r>
              <a:rPr lang="en-US" b="1" noProof="0" dirty="0" smtClean="0">
                <a:solidFill>
                  <a:schemeClr val="tx1"/>
                </a:solidFill>
              </a:rPr>
              <a:t>position</a:t>
            </a:r>
            <a:r>
              <a:rPr lang="en-US" noProof="0" dirty="0" smtClean="0">
                <a:solidFill>
                  <a:schemeClr val="tx1"/>
                </a:solidFill>
              </a:rPr>
              <a:t> </a:t>
            </a:r>
            <a:r>
              <a:rPr lang="en-US" baseline="0" noProof="0" dirty="0" smtClean="0">
                <a:solidFill>
                  <a:schemeClr val="tx1"/>
                </a:solidFill>
              </a:rPr>
              <a:t>we acquired and see the whole path of the experiment!</a:t>
            </a:r>
          </a:p>
          <a:p>
            <a:pPr algn="l"/>
            <a:r>
              <a:rPr lang="en-US" baseline="0" noProof="0" dirty="0" smtClean="0">
                <a:solidFill>
                  <a:schemeClr val="tx1"/>
                </a:solidFill>
              </a:rPr>
              <a:t>This is an example of how a </a:t>
            </a:r>
            <a:r>
              <a:rPr lang="en-US" baseline="0" noProof="0" dirty="0" err="1" smtClean="0">
                <a:solidFill>
                  <a:schemeClr val="tx1"/>
                </a:solidFill>
              </a:rPr>
              <a:t>logfile</a:t>
            </a:r>
            <a:r>
              <a:rPr lang="en-US" baseline="0" noProof="0" dirty="0" smtClean="0">
                <a:solidFill>
                  <a:schemeClr val="tx1"/>
                </a:solidFill>
              </a:rPr>
              <a:t> looks like.</a:t>
            </a:r>
          </a:p>
          <a:p>
            <a:pPr algn="l"/>
            <a:endParaRPr lang="en-US" baseline="0" noProof="0" dirty="0" smtClean="0">
              <a:solidFill>
                <a:schemeClr val="tx1"/>
              </a:solidFill>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noProof="0" dirty="0" smtClean="0">
                <a:solidFill>
                  <a:schemeClr val="tx1"/>
                </a:solidFill>
              </a:rPr>
              <a:t>what did we expect before leaving?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aseline="0" noProof="0" dirty="0" smtClean="0">
                <a:solidFill>
                  <a:schemeClr val="tx1"/>
                </a:solidFill>
              </a:rPr>
              <a:t>We already knew that t</a:t>
            </a:r>
            <a:r>
              <a:rPr lang="en-US" noProof="0" dirty="0" smtClean="0">
                <a:solidFill>
                  <a:schemeClr val="tx1"/>
                </a:solidFill>
              </a:rPr>
              <a:t>he value of the </a:t>
            </a:r>
            <a:r>
              <a:rPr lang="en-US" b="1" noProof="0" dirty="0" smtClean="0">
                <a:solidFill>
                  <a:schemeClr val="tx1"/>
                </a:solidFill>
              </a:rPr>
              <a:t>efficiency</a:t>
            </a:r>
            <a:r>
              <a:rPr lang="en-US" noProof="0" dirty="0" smtClean="0">
                <a:solidFill>
                  <a:schemeClr val="tx1"/>
                </a:solidFill>
              </a:rPr>
              <a:t> of our sensor is</a:t>
            </a:r>
            <a:r>
              <a:rPr lang="en-US" baseline="0" noProof="0" dirty="0" smtClean="0">
                <a:solidFill>
                  <a:schemeClr val="tx1"/>
                </a:solidFill>
              </a:rPr>
              <a:t> </a:t>
            </a:r>
            <a:r>
              <a:rPr lang="en-US" noProof="0" dirty="0" smtClean="0">
                <a:solidFill>
                  <a:schemeClr val="tx1"/>
                </a:solidFill>
              </a:rPr>
              <a:t>very </a:t>
            </a:r>
            <a:r>
              <a:rPr lang="en-US" b="1" noProof="0" dirty="0" err="1" smtClean="0">
                <a:solidFill>
                  <a:schemeClr val="tx1"/>
                </a:solidFill>
              </a:rPr>
              <a:t>very</a:t>
            </a:r>
            <a:r>
              <a:rPr lang="en-US" b="1" noProof="0" dirty="0" smtClean="0">
                <a:solidFill>
                  <a:schemeClr val="tx1"/>
                </a:solidFill>
              </a:rPr>
              <a:t> low</a:t>
            </a:r>
            <a:r>
              <a:rPr lang="en-US" noProof="0" dirty="0" smtClean="0">
                <a:solidFill>
                  <a:schemeClr val="tx1"/>
                </a:solidFill>
              </a:rPr>
              <a:t>, </a:t>
            </a:r>
            <a:br>
              <a:rPr lang="en-US" noProof="0" dirty="0" smtClean="0">
                <a:solidFill>
                  <a:schemeClr val="tx1"/>
                </a:solidFill>
              </a:rPr>
            </a:br>
            <a:r>
              <a:rPr lang="en-US" noProof="0" dirty="0" smtClean="0">
                <a:solidFill>
                  <a:schemeClr val="tx1"/>
                </a:solidFill>
              </a:rPr>
              <a:t>but we were also pretty sure that with a higher altitude(the top of</a:t>
            </a:r>
            <a:r>
              <a:rPr lang="en-US" baseline="0" noProof="0" dirty="0" smtClean="0">
                <a:solidFill>
                  <a:schemeClr val="tx1"/>
                </a:solidFill>
              </a:rPr>
              <a:t> </a:t>
            </a:r>
            <a:r>
              <a:rPr lang="en-US" baseline="0" noProof="0" dirty="0" err="1" smtClean="0">
                <a:solidFill>
                  <a:schemeClr val="tx1"/>
                </a:solidFill>
              </a:rPr>
              <a:t>maunakea</a:t>
            </a:r>
            <a:r>
              <a:rPr lang="en-US" baseline="0" noProof="0" dirty="0" smtClean="0">
                <a:solidFill>
                  <a:schemeClr val="tx1"/>
                </a:solidFill>
              </a:rPr>
              <a:t> is </a:t>
            </a:r>
            <a:r>
              <a:rPr lang="en-US" noProof="0" dirty="0" smtClean="0">
                <a:solidFill>
                  <a:schemeClr val="tx1"/>
                </a:solidFill>
              </a:rPr>
              <a:t>almost 13 </a:t>
            </a:r>
            <a:r>
              <a:rPr lang="en-US" noProof="0" dirty="0" err="1" smtClean="0">
                <a:solidFill>
                  <a:schemeClr val="tx1"/>
                </a:solidFill>
              </a:rPr>
              <a:t>tausand</a:t>
            </a:r>
            <a:r>
              <a:rPr lang="en-US" noProof="0" dirty="0" smtClean="0">
                <a:solidFill>
                  <a:schemeClr val="tx1"/>
                </a:solidFill>
              </a:rPr>
              <a:t> 8 hundred feet)</a:t>
            </a:r>
            <a:r>
              <a:rPr lang="en-US" baseline="0" noProof="0" dirty="0" smtClean="0">
                <a:solidFill>
                  <a:schemeClr val="tx1"/>
                </a:solidFill>
              </a:rPr>
              <a:t> we can have </a:t>
            </a:r>
            <a:r>
              <a:rPr lang="en-US" b="1" noProof="0" dirty="0" smtClean="0">
                <a:solidFill>
                  <a:schemeClr val="tx1"/>
                </a:solidFill>
              </a:rPr>
              <a:t>better results</a:t>
            </a:r>
            <a:r>
              <a:rPr lang="en-US" noProof="0" dirty="0" smtClean="0">
                <a:solidFill>
                  <a:schemeClr val="tx1"/>
                </a:solidFill>
              </a:rPr>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aseline="0" noProof="0" dirty="0" smtClean="0">
              <a:solidFill>
                <a:schemeClr val="tx1"/>
              </a:solidFill>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aseline="0" noProof="0" dirty="0" smtClean="0">
              <a:solidFill>
                <a:schemeClr val="tx1"/>
              </a:solidFill>
            </a:endParaRPr>
          </a:p>
          <a:p>
            <a:pPr algn="l"/>
            <a:endParaRPr lang="en-US" baseline="0" noProof="0" dirty="0" smtClean="0">
              <a:solidFill>
                <a:schemeClr val="tx1"/>
              </a:solidFill>
            </a:endParaRPr>
          </a:p>
          <a:p>
            <a:pPr algn="l"/>
            <a:endParaRPr lang="en-US" baseline="0" noProof="0" dirty="0" smtClean="0">
              <a:solidFill>
                <a:schemeClr val="tx1"/>
              </a:solidFill>
            </a:endParaRPr>
          </a:p>
          <a:p>
            <a:pPr algn="l"/>
            <a:endParaRPr lang="en-US" noProof="0" dirty="0" smtClean="0">
              <a:solidFill>
                <a:schemeClr val="tx1"/>
              </a:solidFill>
            </a:endParaRPr>
          </a:p>
          <a:p>
            <a:endParaRPr lang="en-US" noProof="0"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10</a:t>
            </a:fld>
            <a:endParaRPr lang="de-DE"/>
          </a:p>
        </p:txBody>
      </p:sp>
    </p:spTree>
    <p:extLst>
      <p:ext uri="{BB962C8B-B14F-4D97-AF65-F5344CB8AC3E}">
        <p14:creationId xmlns:p14="http://schemas.microsoft.com/office/powerpoint/2010/main" val="2362841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it-IT" dirty="0" err="1" smtClean="0">
                <a:solidFill>
                  <a:schemeClr val="tx1"/>
                </a:solidFill>
              </a:rPr>
              <a:t>We</a:t>
            </a:r>
            <a:r>
              <a:rPr lang="it-IT" dirty="0" smtClean="0">
                <a:solidFill>
                  <a:schemeClr val="tx1"/>
                </a:solidFill>
              </a:rPr>
              <a:t> </a:t>
            </a:r>
            <a:r>
              <a:rPr lang="it-IT" dirty="0" err="1" smtClean="0">
                <a:solidFill>
                  <a:schemeClr val="tx1"/>
                </a:solidFill>
              </a:rPr>
              <a:t>did</a:t>
            </a:r>
            <a:r>
              <a:rPr lang="it-IT" baseline="0" dirty="0" smtClean="0">
                <a:solidFill>
                  <a:schemeClr val="tx1"/>
                </a:solidFill>
              </a:rPr>
              <a:t> 7 </a:t>
            </a:r>
            <a:r>
              <a:rPr lang="it-IT" baseline="0" dirty="0" err="1" smtClean="0">
                <a:solidFill>
                  <a:schemeClr val="tx1"/>
                </a:solidFill>
              </a:rPr>
              <a:t>different</a:t>
            </a:r>
            <a:r>
              <a:rPr lang="it-IT" baseline="0" dirty="0" smtClean="0">
                <a:solidFill>
                  <a:schemeClr val="tx1"/>
                </a:solidFill>
              </a:rPr>
              <a:t> </a:t>
            </a:r>
            <a:r>
              <a:rPr lang="it-IT" baseline="0" dirty="0" err="1" smtClean="0">
                <a:solidFill>
                  <a:schemeClr val="tx1"/>
                </a:solidFill>
              </a:rPr>
              <a:t>experiments</a:t>
            </a:r>
            <a:endParaRPr lang="it-IT" dirty="0" smtClean="0">
              <a:solidFill>
                <a:schemeClr val="tx1"/>
              </a:solidFill>
            </a:endParaRPr>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11</a:t>
            </a:fld>
            <a:endParaRPr lang="de-DE"/>
          </a:p>
        </p:txBody>
      </p:sp>
    </p:spTree>
    <p:extLst>
      <p:ext uri="{BB962C8B-B14F-4D97-AF65-F5344CB8AC3E}">
        <p14:creationId xmlns:p14="http://schemas.microsoft.com/office/powerpoint/2010/main" val="4221079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(VNP =Volcano National Park)</a:t>
            </a:r>
          </a:p>
          <a:p>
            <a:r>
              <a:rPr lang="it-IT" dirty="0" smtClean="0"/>
              <a:t>So </a:t>
            </a:r>
            <a:r>
              <a:rPr lang="it-IT" dirty="0" err="1" smtClean="0"/>
              <a:t>here</a:t>
            </a:r>
            <a:r>
              <a:rPr lang="it-IT" dirty="0" smtClean="0"/>
              <a:t> </a:t>
            </a:r>
            <a:r>
              <a:rPr lang="it-IT" dirty="0" err="1" smtClean="0"/>
              <a:t>you</a:t>
            </a:r>
            <a:r>
              <a:rPr lang="it-IT" dirty="0" smtClean="0"/>
              <a:t> can </a:t>
            </a:r>
            <a:r>
              <a:rPr lang="it-IT" dirty="0" err="1" smtClean="0"/>
              <a:t>see</a:t>
            </a:r>
            <a:r>
              <a:rPr lang="it-IT" dirty="0" smtClean="0"/>
              <a:t> </a:t>
            </a:r>
            <a:r>
              <a:rPr lang="it-IT" dirty="0" err="1" smtClean="0"/>
              <a:t>all</a:t>
            </a:r>
            <a:r>
              <a:rPr lang="it-IT" dirty="0" smtClean="0"/>
              <a:t> the </a:t>
            </a:r>
            <a:r>
              <a:rPr lang="it-IT" b="1" dirty="0" smtClean="0"/>
              <a:t>data </a:t>
            </a:r>
            <a:r>
              <a:rPr lang="it-IT" b="1" dirty="0" err="1" smtClean="0"/>
              <a:t>we</a:t>
            </a:r>
            <a:r>
              <a:rPr lang="it-IT" b="1" dirty="0" smtClean="0"/>
              <a:t> </a:t>
            </a:r>
            <a:r>
              <a:rPr lang="it-IT" b="1" dirty="0" err="1" smtClean="0"/>
              <a:t>acquired</a:t>
            </a:r>
            <a:r>
              <a:rPr lang="it-IT" b="1" baseline="0" dirty="0" smtClean="0"/>
              <a:t> </a:t>
            </a:r>
            <a:r>
              <a:rPr lang="it-IT" baseline="0" dirty="0" smtClean="0"/>
              <a:t>in </a:t>
            </a:r>
            <a:r>
              <a:rPr lang="it-IT" baseline="0" dirty="0" err="1" smtClean="0"/>
              <a:t>our</a:t>
            </a:r>
            <a:r>
              <a:rPr lang="it-IT" baseline="0" dirty="0" smtClean="0"/>
              <a:t> trip to big </a:t>
            </a:r>
            <a:r>
              <a:rPr lang="it-IT" baseline="0" dirty="0" err="1" smtClean="0"/>
              <a:t>island</a:t>
            </a:r>
            <a:r>
              <a:rPr lang="it-IT" baseline="0" dirty="0" smtClean="0"/>
              <a:t>. </a:t>
            </a:r>
            <a:r>
              <a:rPr lang="it-IT" baseline="0" dirty="0" err="1" smtClean="0"/>
              <a:t>This</a:t>
            </a:r>
            <a:r>
              <a:rPr lang="it-IT" baseline="0" dirty="0" smtClean="0"/>
              <a:t> </a:t>
            </a:r>
            <a:r>
              <a:rPr lang="it-IT" baseline="0" dirty="0" err="1" smtClean="0"/>
              <a:t>is</a:t>
            </a:r>
            <a:r>
              <a:rPr lang="it-IT" baseline="0" dirty="0" smtClean="0"/>
              <a:t> the date…. </a:t>
            </a:r>
            <a:r>
              <a:rPr lang="it-IT" baseline="0" dirty="0" err="1" smtClean="0"/>
              <a:t>total</a:t>
            </a:r>
            <a:r>
              <a:rPr lang="it-IT" baseline="0" dirty="0" smtClean="0"/>
              <a:t> TIMELAPSE OF EVERY EVENT</a:t>
            </a:r>
          </a:p>
          <a:p>
            <a:r>
              <a:rPr lang="it-IT" baseline="0" dirty="0" smtClean="0"/>
              <a:t>The first </a:t>
            </a:r>
            <a:r>
              <a:rPr lang="it-IT" baseline="0" dirty="0" err="1" smtClean="0"/>
              <a:t>thing</a:t>
            </a:r>
            <a:r>
              <a:rPr lang="it-IT" baseline="0" dirty="0" smtClean="0"/>
              <a:t> </a:t>
            </a:r>
            <a:r>
              <a:rPr lang="it-IT" baseline="0" dirty="0" err="1" smtClean="0"/>
              <a:t>that</a:t>
            </a:r>
            <a:r>
              <a:rPr lang="it-IT" baseline="0" dirty="0" smtClean="0"/>
              <a:t> </a:t>
            </a:r>
            <a:r>
              <a:rPr lang="it-IT" baseline="0" dirty="0" err="1" smtClean="0"/>
              <a:t>lights</a:t>
            </a:r>
            <a:r>
              <a:rPr lang="it-IT" baseline="0" dirty="0" smtClean="0"/>
              <a:t> up from </a:t>
            </a:r>
            <a:r>
              <a:rPr lang="it-IT" baseline="0" dirty="0" err="1" smtClean="0"/>
              <a:t>that</a:t>
            </a:r>
            <a:r>
              <a:rPr lang="it-IT" baseline="0" dirty="0" smtClean="0"/>
              <a:t> list, </a:t>
            </a:r>
            <a:r>
              <a:rPr lang="it-IT" baseline="0" dirty="0" err="1" smtClean="0"/>
              <a:t>is</a:t>
            </a:r>
            <a:r>
              <a:rPr lang="it-IT" baseline="0" dirty="0" smtClean="0"/>
              <a:t> the </a:t>
            </a:r>
            <a:r>
              <a:rPr lang="it-IT" b="1" baseline="0" dirty="0" err="1" smtClean="0"/>
              <a:t>low</a:t>
            </a:r>
            <a:r>
              <a:rPr lang="it-IT" b="1" baseline="0" dirty="0" smtClean="0"/>
              <a:t> </a:t>
            </a:r>
            <a:r>
              <a:rPr lang="it-IT" b="1" baseline="0" dirty="0" err="1" smtClean="0"/>
              <a:t>number</a:t>
            </a:r>
            <a:r>
              <a:rPr lang="it-IT" b="1" baseline="0" dirty="0" smtClean="0"/>
              <a:t> </a:t>
            </a:r>
            <a:r>
              <a:rPr lang="it-IT" baseline="0" dirty="0" smtClean="0"/>
              <a:t>of </a:t>
            </a:r>
            <a:r>
              <a:rPr lang="it-IT" baseline="0" dirty="0" err="1" smtClean="0"/>
              <a:t>detected</a:t>
            </a:r>
            <a:r>
              <a:rPr lang="it-IT" baseline="0" dirty="0" smtClean="0"/>
              <a:t> </a:t>
            </a:r>
            <a:r>
              <a:rPr lang="it-IT" baseline="0" dirty="0" err="1" smtClean="0"/>
              <a:t>particles</a:t>
            </a:r>
            <a:r>
              <a:rPr lang="it-IT" baseline="0" dirty="0" smtClean="0"/>
              <a:t>, </a:t>
            </a:r>
            <a:r>
              <a:rPr lang="it-IT" baseline="0" dirty="0" err="1" smtClean="0"/>
              <a:t>that</a:t>
            </a:r>
            <a:r>
              <a:rPr lang="it-IT" baseline="0" dirty="0" smtClean="0"/>
              <a:t> </a:t>
            </a:r>
            <a:r>
              <a:rPr lang="it-IT" baseline="0" dirty="0" err="1" smtClean="0"/>
              <a:t>is</a:t>
            </a:r>
            <a:r>
              <a:rPr lang="it-IT" baseline="0" dirty="0" smtClean="0"/>
              <a:t> </a:t>
            </a:r>
            <a:r>
              <a:rPr lang="it-IT" baseline="0" dirty="0" err="1" smtClean="0"/>
              <a:t>different</a:t>
            </a:r>
            <a:r>
              <a:rPr lang="it-IT" baseline="0" dirty="0" smtClean="0"/>
              <a:t> from 0 just in </a:t>
            </a:r>
            <a:r>
              <a:rPr lang="it-IT" baseline="0" dirty="0" err="1" smtClean="0"/>
              <a:t>those</a:t>
            </a:r>
            <a:r>
              <a:rPr lang="it-IT" baseline="0" dirty="0" smtClean="0"/>
              <a:t> 3 </a:t>
            </a:r>
            <a:r>
              <a:rPr lang="it-IT" baseline="0" dirty="0" err="1" smtClean="0"/>
              <a:t>cases</a:t>
            </a:r>
            <a:r>
              <a:rPr lang="it-IT" baseline="0" dirty="0" smtClean="0"/>
              <a:t>, </a:t>
            </a:r>
          </a:p>
          <a:p>
            <a:r>
              <a:rPr lang="it-IT" baseline="0" dirty="0" err="1" smtClean="0"/>
              <a:t>even</a:t>
            </a:r>
            <a:r>
              <a:rPr lang="it-IT" baseline="0" dirty="0" smtClean="0"/>
              <a:t> </a:t>
            </a:r>
            <a:r>
              <a:rPr lang="it-IT" baseline="0" dirty="0" err="1" smtClean="0"/>
              <a:t>if</a:t>
            </a:r>
            <a:r>
              <a:rPr lang="it-IT" baseline="0" dirty="0" smtClean="0"/>
              <a:t> the </a:t>
            </a:r>
            <a:r>
              <a:rPr lang="it-IT" baseline="0" dirty="0" err="1" smtClean="0"/>
              <a:t>timelapse</a:t>
            </a:r>
            <a:r>
              <a:rPr lang="it-IT" baseline="0" dirty="0" smtClean="0"/>
              <a:t> of the </a:t>
            </a:r>
            <a:r>
              <a:rPr lang="it-IT" baseline="0" dirty="0" err="1" smtClean="0"/>
              <a:t>experiments</a:t>
            </a:r>
            <a:r>
              <a:rPr lang="it-IT" baseline="0" dirty="0" smtClean="0"/>
              <a:t> </a:t>
            </a:r>
            <a:r>
              <a:rPr lang="it-IT" baseline="0" dirty="0" err="1" smtClean="0"/>
              <a:t>is</a:t>
            </a:r>
            <a:r>
              <a:rPr lang="it-IT" baseline="0" dirty="0" smtClean="0"/>
              <a:t> </a:t>
            </a:r>
            <a:r>
              <a:rPr lang="it-IT" b="1" baseline="0" dirty="0" err="1" smtClean="0"/>
              <a:t>quite</a:t>
            </a:r>
            <a:r>
              <a:rPr lang="it-IT" b="1" baseline="0" dirty="0" smtClean="0"/>
              <a:t> long</a:t>
            </a:r>
            <a:r>
              <a:rPr lang="it-IT" baseline="0" dirty="0" smtClean="0"/>
              <a:t>. </a:t>
            </a:r>
          </a:p>
          <a:p>
            <a:r>
              <a:rPr lang="it-IT" baseline="0" dirty="0" smtClean="0"/>
              <a:t>In </a:t>
            </a:r>
            <a:r>
              <a:rPr lang="it-IT" b="1" baseline="0" dirty="0" err="1" smtClean="0"/>
              <a:t>bold</a:t>
            </a:r>
            <a:r>
              <a:rPr lang="it-IT" baseline="0" dirty="0" smtClean="0"/>
              <a:t> </a:t>
            </a:r>
            <a:r>
              <a:rPr lang="it-IT" baseline="0" dirty="0" err="1" smtClean="0"/>
              <a:t>you</a:t>
            </a:r>
            <a:r>
              <a:rPr lang="it-IT" baseline="0" dirty="0" smtClean="0"/>
              <a:t> can </a:t>
            </a:r>
            <a:r>
              <a:rPr lang="it-IT" baseline="0" dirty="0" err="1" smtClean="0"/>
              <a:t>see</a:t>
            </a:r>
            <a:r>
              <a:rPr lang="it-IT" baseline="0" dirty="0" smtClean="0"/>
              <a:t> the </a:t>
            </a:r>
            <a:r>
              <a:rPr lang="it-IT" baseline="0" dirty="0" err="1" smtClean="0"/>
              <a:t>most</a:t>
            </a:r>
            <a:r>
              <a:rPr lang="it-IT" baseline="0" dirty="0" smtClean="0"/>
              <a:t> </a:t>
            </a:r>
            <a:r>
              <a:rPr lang="it-IT" baseline="0" dirty="0" err="1" smtClean="0"/>
              <a:t>significant</a:t>
            </a:r>
            <a:r>
              <a:rPr lang="it-IT" baseline="0" dirty="0" smtClean="0"/>
              <a:t> </a:t>
            </a:r>
            <a:r>
              <a:rPr lang="it-IT" baseline="0" dirty="0" err="1" smtClean="0"/>
              <a:t>result</a:t>
            </a:r>
            <a:r>
              <a:rPr lang="it-IT" baseline="0" dirty="0" smtClean="0"/>
              <a:t> </a:t>
            </a:r>
            <a:r>
              <a:rPr lang="it-IT" baseline="0" dirty="0" err="1" smtClean="0"/>
              <a:t>we</a:t>
            </a:r>
            <a:r>
              <a:rPr lang="it-IT" baseline="0" dirty="0" smtClean="0"/>
              <a:t> </a:t>
            </a:r>
            <a:r>
              <a:rPr lang="it-IT" baseline="0" dirty="0" err="1" smtClean="0"/>
              <a:t>had</a:t>
            </a:r>
            <a:r>
              <a:rPr lang="it-IT" baseline="0" dirty="0" smtClean="0"/>
              <a:t>. </a:t>
            </a:r>
          </a:p>
          <a:p>
            <a:endParaRPr lang="it-IT" baseline="0" dirty="0" smtClean="0"/>
          </a:p>
          <a:p>
            <a:r>
              <a:rPr lang="it-IT" baseline="0" dirty="0" smtClean="0"/>
              <a:t>In </a:t>
            </a:r>
            <a:r>
              <a:rPr lang="it-IT" baseline="0" dirty="0" err="1" smtClean="0"/>
              <a:t>addition</a:t>
            </a:r>
            <a:r>
              <a:rPr lang="it-IT" baseline="0" dirty="0" smtClean="0"/>
              <a:t> to </a:t>
            </a:r>
            <a:r>
              <a:rPr lang="it-IT" baseline="0" dirty="0" err="1" smtClean="0"/>
              <a:t>all</a:t>
            </a:r>
            <a:r>
              <a:rPr lang="it-IT" baseline="0" dirty="0" smtClean="0"/>
              <a:t>, </a:t>
            </a:r>
            <a:r>
              <a:rPr lang="it-IT" baseline="0" dirty="0" err="1" smtClean="0"/>
              <a:t>there</a:t>
            </a:r>
            <a:r>
              <a:rPr lang="it-IT" baseline="0" dirty="0" smtClean="0"/>
              <a:t> </a:t>
            </a:r>
            <a:r>
              <a:rPr lang="it-IT" baseline="0" dirty="0" err="1" smtClean="0"/>
              <a:t>was</a:t>
            </a:r>
            <a:r>
              <a:rPr lang="it-IT" baseline="0" dirty="0" smtClean="0"/>
              <a:t> a </a:t>
            </a:r>
            <a:r>
              <a:rPr lang="it-IT" baseline="0" dirty="0" err="1" smtClean="0"/>
              <a:t>problem</a:t>
            </a:r>
            <a:r>
              <a:rPr lang="it-IT" baseline="0" dirty="0" smtClean="0"/>
              <a:t> </a:t>
            </a:r>
            <a:r>
              <a:rPr lang="it-IT" baseline="0" dirty="0" err="1" smtClean="0"/>
              <a:t>we</a:t>
            </a:r>
            <a:r>
              <a:rPr lang="it-IT" baseline="0" dirty="0" smtClean="0"/>
              <a:t> </a:t>
            </a:r>
            <a:r>
              <a:rPr lang="it-IT" baseline="0" dirty="0" err="1" smtClean="0"/>
              <a:t>had</a:t>
            </a:r>
            <a:r>
              <a:rPr lang="it-IT" baseline="0" dirty="0" smtClean="0"/>
              <a:t> to face up to </a:t>
            </a:r>
            <a:r>
              <a:rPr lang="it-IT" baseline="0" dirty="0" err="1" smtClean="0"/>
              <a:t>it’s</a:t>
            </a:r>
            <a:r>
              <a:rPr lang="it-IT" baseline="0" dirty="0" smtClean="0"/>
              <a:t> </a:t>
            </a:r>
            <a:r>
              <a:rPr lang="it-IT" baseline="0" dirty="0" err="1" smtClean="0"/>
              <a:t>that</a:t>
            </a:r>
            <a:r>
              <a:rPr lang="it-IT" baseline="0" dirty="0" smtClean="0"/>
              <a:t> the </a:t>
            </a:r>
            <a:r>
              <a:rPr lang="it-IT" b="1" baseline="0" dirty="0" smtClean="0"/>
              <a:t>GPS</a:t>
            </a:r>
            <a:r>
              <a:rPr lang="it-IT" baseline="0" dirty="0" smtClean="0"/>
              <a:t> </a:t>
            </a:r>
            <a:r>
              <a:rPr lang="it-IT" baseline="0" dirty="0" err="1" smtClean="0"/>
              <a:t>was</a:t>
            </a:r>
            <a:r>
              <a:rPr lang="it-IT" baseline="0" dirty="0" smtClean="0"/>
              <a:t> </a:t>
            </a:r>
            <a:r>
              <a:rPr lang="it-IT" baseline="0" dirty="0" err="1" smtClean="0"/>
              <a:t>not</a:t>
            </a:r>
            <a:r>
              <a:rPr lang="it-IT" baseline="0" dirty="0" smtClean="0"/>
              <a:t> </a:t>
            </a:r>
            <a:r>
              <a:rPr lang="it-IT" baseline="0" dirty="0" err="1" smtClean="0"/>
              <a:t>working</a:t>
            </a:r>
            <a:r>
              <a:rPr lang="it-IT" baseline="0" dirty="0" smtClean="0"/>
              <a:t> on the </a:t>
            </a:r>
            <a:r>
              <a:rPr lang="it-IT" baseline="0" dirty="0" err="1" smtClean="0"/>
              <a:t>plane</a:t>
            </a:r>
            <a:r>
              <a:rPr lang="it-IT" baseline="0" dirty="0" smtClean="0"/>
              <a:t>, so the </a:t>
            </a:r>
            <a:r>
              <a:rPr lang="it-IT" baseline="0" dirty="0" err="1" smtClean="0"/>
              <a:t>logfile</a:t>
            </a:r>
            <a:r>
              <a:rPr lang="it-IT" baseline="0" dirty="0" smtClean="0"/>
              <a:t> </a:t>
            </a:r>
            <a:r>
              <a:rPr lang="it-IT" baseline="0" dirty="0" err="1" smtClean="0"/>
              <a:t>we</a:t>
            </a:r>
            <a:r>
              <a:rPr lang="it-IT" baseline="0" dirty="0" smtClean="0"/>
              <a:t> </a:t>
            </a:r>
            <a:r>
              <a:rPr lang="it-IT" baseline="0" dirty="0" err="1" smtClean="0"/>
              <a:t>wrote</a:t>
            </a:r>
            <a:r>
              <a:rPr lang="it-IT" baseline="0" dirty="0" smtClean="0"/>
              <a:t> </a:t>
            </a:r>
            <a:r>
              <a:rPr lang="it-IT" baseline="0" dirty="0" err="1" smtClean="0"/>
              <a:t>when</a:t>
            </a:r>
            <a:r>
              <a:rPr lang="it-IT" baseline="0" dirty="0" smtClean="0"/>
              <a:t> </a:t>
            </a:r>
            <a:r>
              <a:rPr lang="it-IT" baseline="0" dirty="0" err="1" smtClean="0"/>
              <a:t>we</a:t>
            </a:r>
            <a:r>
              <a:rPr lang="it-IT" baseline="0" dirty="0" smtClean="0"/>
              <a:t> </a:t>
            </a:r>
            <a:r>
              <a:rPr lang="it-IT" baseline="0" dirty="0" err="1" smtClean="0"/>
              <a:t>were</a:t>
            </a:r>
            <a:r>
              <a:rPr lang="it-IT" baseline="0" dirty="0" smtClean="0"/>
              <a:t> on the </a:t>
            </a:r>
            <a:r>
              <a:rPr lang="it-IT" baseline="0" dirty="0" err="1" smtClean="0"/>
              <a:t>plane</a:t>
            </a:r>
            <a:r>
              <a:rPr lang="it-IT" baseline="0" dirty="0" smtClean="0"/>
              <a:t> (first and last </a:t>
            </a:r>
            <a:r>
              <a:rPr lang="it-IT" baseline="0" dirty="0" err="1" smtClean="0"/>
              <a:t>exp</a:t>
            </a:r>
            <a:r>
              <a:rPr lang="it-IT" baseline="0" dirty="0" smtClean="0"/>
              <a:t>) </a:t>
            </a:r>
            <a:r>
              <a:rPr lang="it-IT" baseline="0" dirty="0" err="1" smtClean="0"/>
              <a:t>is</a:t>
            </a:r>
            <a:r>
              <a:rPr lang="it-IT" baseline="0" dirty="0" smtClean="0"/>
              <a:t> </a:t>
            </a:r>
            <a:r>
              <a:rPr lang="it-IT" baseline="0" dirty="0" err="1" smtClean="0"/>
              <a:t>actually</a:t>
            </a:r>
            <a:r>
              <a:rPr lang="it-IT" baseline="0" dirty="0" smtClean="0"/>
              <a:t> </a:t>
            </a:r>
            <a:r>
              <a:rPr lang="it-IT" baseline="0" dirty="0" err="1" smtClean="0"/>
              <a:t>without</a:t>
            </a:r>
            <a:r>
              <a:rPr lang="it-IT" baseline="0" dirty="0" smtClean="0"/>
              <a:t> position!</a:t>
            </a:r>
          </a:p>
          <a:p>
            <a:endParaRPr lang="it-IT" baseline="0" dirty="0" smtClean="0"/>
          </a:p>
          <a:p>
            <a:r>
              <a:rPr lang="it-IT" baseline="0" dirty="0" smtClean="0"/>
              <a:t>THRESHOLD</a:t>
            </a:r>
          </a:p>
          <a:p>
            <a:r>
              <a:rPr lang="it-IT" baseline="0" dirty="0" smtClean="0"/>
              <a:t>(In </a:t>
            </a:r>
            <a:r>
              <a:rPr lang="it-IT" baseline="0" dirty="0" err="1" smtClean="0"/>
              <a:t>this</a:t>
            </a:r>
            <a:r>
              <a:rPr lang="it-IT" baseline="0" dirty="0" smtClean="0"/>
              <a:t> </a:t>
            </a:r>
            <a:r>
              <a:rPr lang="it-IT" baseline="0" dirty="0" err="1" smtClean="0"/>
              <a:t>column</a:t>
            </a:r>
            <a:r>
              <a:rPr lang="it-IT" baseline="0" dirty="0" smtClean="0"/>
              <a:t> </a:t>
            </a:r>
            <a:r>
              <a:rPr lang="it-IT" baseline="0" dirty="0" err="1" smtClean="0"/>
              <a:t>you</a:t>
            </a:r>
            <a:r>
              <a:rPr lang="it-IT" baseline="0" dirty="0" smtClean="0"/>
              <a:t> can </a:t>
            </a:r>
            <a:r>
              <a:rPr lang="it-IT" baseline="0" dirty="0" err="1" smtClean="0"/>
              <a:t>see</a:t>
            </a:r>
            <a:r>
              <a:rPr lang="it-IT" baseline="0" dirty="0" smtClean="0"/>
              <a:t> </a:t>
            </a:r>
            <a:r>
              <a:rPr lang="it-IT" baseline="0" dirty="0" err="1" smtClean="0"/>
              <a:t>that</a:t>
            </a:r>
            <a:r>
              <a:rPr lang="it-IT" baseline="0" dirty="0" smtClean="0"/>
              <a:t> </a:t>
            </a:r>
            <a:r>
              <a:rPr lang="it-IT" baseline="0" dirty="0" err="1" smtClean="0"/>
              <a:t>this</a:t>
            </a:r>
            <a:r>
              <a:rPr lang="it-IT" baseline="0" dirty="0" smtClean="0"/>
              <a:t> </a:t>
            </a:r>
            <a:r>
              <a:rPr lang="it-IT" baseline="0" dirty="0" err="1" smtClean="0"/>
              <a:t>value</a:t>
            </a:r>
            <a:r>
              <a:rPr lang="it-IT" baseline="0" dirty="0" smtClean="0"/>
              <a:t> </a:t>
            </a:r>
            <a:r>
              <a:rPr lang="it-IT" baseline="0" dirty="0" err="1" smtClean="0"/>
              <a:t>starts</a:t>
            </a:r>
            <a:r>
              <a:rPr lang="it-IT" baseline="0" dirty="0" smtClean="0"/>
              <a:t> </a:t>
            </a:r>
            <a:r>
              <a:rPr lang="it-IT" baseline="0" dirty="0" err="1" smtClean="0"/>
              <a:t>higher</a:t>
            </a:r>
            <a:r>
              <a:rPr lang="it-IT" baseline="0" dirty="0" smtClean="0"/>
              <a:t> and </a:t>
            </a:r>
            <a:r>
              <a:rPr lang="it-IT" baseline="0" dirty="0" err="1" smtClean="0"/>
              <a:t>gets</a:t>
            </a:r>
            <a:r>
              <a:rPr lang="it-IT" baseline="0" dirty="0" smtClean="0"/>
              <a:t> </a:t>
            </a:r>
            <a:r>
              <a:rPr lang="it-IT" baseline="0" dirty="0" err="1" smtClean="0"/>
              <a:t>lower</a:t>
            </a:r>
            <a:r>
              <a:rPr lang="it-IT" baseline="0" dirty="0" smtClean="0"/>
              <a:t>. </a:t>
            </a:r>
            <a:r>
              <a:rPr lang="it-IT" baseline="0" dirty="0" err="1" smtClean="0"/>
              <a:t>What</a:t>
            </a:r>
            <a:r>
              <a:rPr lang="it-IT" baseline="0" dirty="0" smtClean="0"/>
              <a:t> </a:t>
            </a:r>
            <a:r>
              <a:rPr lang="it-IT" baseline="0" dirty="0" err="1" smtClean="0"/>
              <a:t>is</a:t>
            </a:r>
            <a:r>
              <a:rPr lang="it-IT" baseline="0" dirty="0" smtClean="0"/>
              <a:t> </a:t>
            </a:r>
            <a:r>
              <a:rPr lang="it-IT" baseline="0" dirty="0" err="1" smtClean="0"/>
              <a:t>this</a:t>
            </a:r>
            <a:r>
              <a:rPr lang="it-IT" baseline="0" dirty="0" smtClean="0"/>
              <a:t>? </a:t>
            </a:r>
            <a:r>
              <a:rPr lang="it-IT" baseline="0" dirty="0" err="1" smtClean="0"/>
              <a:t>What</a:t>
            </a:r>
            <a:r>
              <a:rPr lang="it-IT" baseline="0" dirty="0" smtClean="0"/>
              <a:t> </a:t>
            </a:r>
            <a:r>
              <a:rPr lang="it-IT" baseline="0" dirty="0" err="1" smtClean="0"/>
              <a:t>it</a:t>
            </a:r>
            <a:r>
              <a:rPr lang="it-IT" baseline="0" dirty="0" smtClean="0"/>
              <a:t> </a:t>
            </a:r>
            <a:r>
              <a:rPr lang="it-IT" baseline="0" dirty="0" err="1" smtClean="0"/>
              <a:t>means</a:t>
            </a:r>
            <a:r>
              <a:rPr lang="it-IT" baseline="0" dirty="0" smtClean="0"/>
              <a:t>? </a:t>
            </a:r>
            <a:endParaRPr lang="it-IT" dirty="0" smtClean="0"/>
          </a:p>
          <a:p>
            <a:r>
              <a:rPr lang="it-IT" baseline="0" dirty="0" err="1" smtClean="0"/>
              <a:t>This</a:t>
            </a:r>
            <a:r>
              <a:rPr lang="it-IT" baseline="0" dirty="0" smtClean="0"/>
              <a:t> </a:t>
            </a:r>
            <a:r>
              <a:rPr lang="it-IT" baseline="0" dirty="0" err="1" smtClean="0"/>
              <a:t>is</a:t>
            </a:r>
            <a:r>
              <a:rPr lang="it-IT" baseline="0" dirty="0" smtClean="0"/>
              <a:t> a </a:t>
            </a:r>
            <a:r>
              <a:rPr lang="it-IT" baseline="0" dirty="0" err="1" smtClean="0"/>
              <a:t>value</a:t>
            </a:r>
            <a:r>
              <a:rPr lang="it-IT" baseline="0" dirty="0" smtClean="0"/>
              <a:t> </a:t>
            </a:r>
            <a:r>
              <a:rPr lang="it-IT" baseline="0" dirty="0" err="1" smtClean="0"/>
              <a:t>that</a:t>
            </a:r>
            <a:r>
              <a:rPr lang="it-IT" baseline="0" dirty="0" smtClean="0"/>
              <a:t> </a:t>
            </a:r>
            <a:r>
              <a:rPr lang="it-IT" b="1" baseline="0" dirty="0" err="1" smtClean="0"/>
              <a:t>discriminates</a:t>
            </a:r>
            <a:r>
              <a:rPr lang="it-IT" b="1" baseline="0" dirty="0" smtClean="0"/>
              <a:t> the RGB </a:t>
            </a:r>
            <a:r>
              <a:rPr lang="it-IT" b="1" baseline="0" dirty="0" err="1" smtClean="0"/>
              <a:t>level</a:t>
            </a:r>
            <a:r>
              <a:rPr lang="it-IT" b="1" baseline="0" dirty="0" smtClean="0"/>
              <a:t> </a:t>
            </a:r>
            <a:r>
              <a:rPr lang="it-IT" baseline="0" dirty="0" smtClean="0"/>
              <a:t>of the pixel </a:t>
            </a:r>
            <a:r>
              <a:rPr lang="it-IT" baseline="0" dirty="0" err="1" smtClean="0"/>
              <a:t>that</a:t>
            </a:r>
            <a:r>
              <a:rPr lang="it-IT" baseline="0" dirty="0" smtClean="0"/>
              <a:t> the </a:t>
            </a:r>
            <a:r>
              <a:rPr lang="it-IT" baseline="0" dirty="0" err="1" smtClean="0"/>
              <a:t>the</a:t>
            </a:r>
            <a:r>
              <a:rPr lang="it-IT" baseline="0" dirty="0" smtClean="0"/>
              <a:t> code </a:t>
            </a:r>
            <a:r>
              <a:rPr lang="it-IT" baseline="0" dirty="0" err="1" smtClean="0"/>
              <a:t>is</a:t>
            </a:r>
            <a:r>
              <a:rPr lang="it-IT" baseline="0" dirty="0" smtClean="0"/>
              <a:t> </a:t>
            </a:r>
            <a:r>
              <a:rPr lang="it-IT" baseline="0" dirty="0" err="1" smtClean="0"/>
              <a:t>analysing</a:t>
            </a:r>
            <a:r>
              <a:rPr lang="it-IT" baseline="0" dirty="0" smtClean="0"/>
              <a:t> (</a:t>
            </a:r>
            <a:r>
              <a:rPr lang="it-IT" baseline="0" dirty="0" err="1" smtClean="0"/>
              <a:t>above</a:t>
            </a:r>
            <a:r>
              <a:rPr lang="it-IT" baseline="0" dirty="0" smtClean="0"/>
              <a:t> </a:t>
            </a:r>
            <a:r>
              <a:rPr lang="it-IT" baseline="0" dirty="0" err="1" smtClean="0"/>
              <a:t>it</a:t>
            </a:r>
            <a:r>
              <a:rPr lang="it-IT" baseline="0" dirty="0" smtClean="0"/>
              <a:t> the pixel are set </a:t>
            </a:r>
            <a:r>
              <a:rPr lang="it-IT" baseline="0" dirty="0" err="1" smtClean="0"/>
              <a:t>white</a:t>
            </a:r>
            <a:r>
              <a:rPr lang="it-IT" baseline="0" dirty="0" smtClean="0"/>
              <a:t> </a:t>
            </a:r>
            <a:r>
              <a:rPr lang="it-IT" baseline="0" dirty="0" err="1" smtClean="0"/>
              <a:t>below</a:t>
            </a:r>
            <a:r>
              <a:rPr lang="it-IT" baseline="0" dirty="0" smtClean="0"/>
              <a:t> </a:t>
            </a:r>
            <a:r>
              <a:rPr lang="it-IT" baseline="0" dirty="0" err="1" smtClean="0"/>
              <a:t>they</a:t>
            </a:r>
            <a:r>
              <a:rPr lang="it-IT" baseline="0" dirty="0" smtClean="0"/>
              <a:t> are set </a:t>
            </a:r>
            <a:r>
              <a:rPr lang="it-IT" baseline="0" dirty="0" err="1" smtClean="0"/>
              <a:t>black</a:t>
            </a:r>
            <a:r>
              <a:rPr lang="it-IT" baseline="0" dirty="0" smtClean="0"/>
              <a:t>.)</a:t>
            </a:r>
            <a:br>
              <a:rPr lang="it-IT" baseline="0" dirty="0" smtClean="0"/>
            </a:br>
            <a:r>
              <a:rPr lang="it-IT" baseline="0" dirty="0" err="1" smtClean="0"/>
              <a:t>Before</a:t>
            </a:r>
            <a:r>
              <a:rPr lang="it-IT" baseline="0" dirty="0" smtClean="0"/>
              <a:t> </a:t>
            </a:r>
            <a:r>
              <a:rPr lang="it-IT" baseline="0" dirty="0" err="1" smtClean="0"/>
              <a:t>going</a:t>
            </a:r>
            <a:r>
              <a:rPr lang="it-IT" baseline="0" dirty="0" smtClean="0"/>
              <a:t> to Big Island </a:t>
            </a:r>
            <a:r>
              <a:rPr lang="it-IT" baseline="0" dirty="0" err="1" smtClean="0"/>
              <a:t>we</a:t>
            </a:r>
            <a:r>
              <a:rPr lang="it-IT" baseline="0" dirty="0" smtClean="0"/>
              <a:t> </a:t>
            </a:r>
            <a:r>
              <a:rPr lang="it-IT" baseline="0" dirty="0" err="1" smtClean="0"/>
              <a:t>actually</a:t>
            </a:r>
            <a:r>
              <a:rPr lang="it-IT" baseline="0" dirty="0" smtClean="0"/>
              <a:t> </a:t>
            </a:r>
            <a:r>
              <a:rPr lang="it-IT" baseline="0" dirty="0" err="1" smtClean="0"/>
              <a:t>saw</a:t>
            </a:r>
            <a:r>
              <a:rPr lang="it-IT" baseline="0" dirty="0" smtClean="0"/>
              <a:t> </a:t>
            </a:r>
            <a:r>
              <a:rPr lang="it-IT" baseline="0" dirty="0" err="1" smtClean="0"/>
              <a:t>particles</a:t>
            </a:r>
            <a:r>
              <a:rPr lang="it-IT" baseline="0" dirty="0" smtClean="0"/>
              <a:t> with </a:t>
            </a:r>
            <a:r>
              <a:rPr lang="it-IT" baseline="0" dirty="0" err="1" smtClean="0"/>
              <a:t>that</a:t>
            </a:r>
            <a:r>
              <a:rPr lang="it-IT" baseline="0" dirty="0" smtClean="0"/>
              <a:t> </a:t>
            </a:r>
            <a:r>
              <a:rPr lang="it-IT" baseline="0" dirty="0" err="1" smtClean="0"/>
              <a:t>value</a:t>
            </a:r>
            <a:r>
              <a:rPr lang="it-IT" baseline="0" dirty="0" smtClean="0"/>
              <a:t> set to 25. </a:t>
            </a:r>
            <a:r>
              <a:rPr lang="it-IT" baseline="0" dirty="0" err="1" smtClean="0"/>
              <a:t>But</a:t>
            </a:r>
            <a:r>
              <a:rPr lang="it-IT" baseline="0" dirty="0" smtClean="0"/>
              <a:t> </a:t>
            </a:r>
            <a:r>
              <a:rPr lang="it-IT" baseline="0" dirty="0" err="1" smtClean="0"/>
              <a:t>after</a:t>
            </a:r>
            <a:r>
              <a:rPr lang="it-IT" baseline="0" dirty="0" smtClean="0"/>
              <a:t> the first </a:t>
            </a:r>
            <a:r>
              <a:rPr lang="it-IT" baseline="0" dirty="0" err="1" smtClean="0"/>
              <a:t>two</a:t>
            </a:r>
            <a:r>
              <a:rPr lang="it-IT" baseline="0" dirty="0" smtClean="0"/>
              <a:t> </a:t>
            </a:r>
            <a:r>
              <a:rPr lang="it-IT" baseline="0" dirty="0" err="1" smtClean="0"/>
              <a:t>experiments</a:t>
            </a:r>
            <a:r>
              <a:rPr lang="it-IT" baseline="0" dirty="0" smtClean="0"/>
              <a:t> with no </a:t>
            </a:r>
            <a:r>
              <a:rPr lang="it-IT" baseline="0" dirty="0" err="1" smtClean="0"/>
              <a:t>results</a:t>
            </a:r>
            <a:r>
              <a:rPr lang="it-IT" baseline="0" dirty="0" smtClean="0"/>
              <a:t> </a:t>
            </a:r>
            <a:r>
              <a:rPr lang="it-IT" baseline="0" dirty="0" err="1" smtClean="0"/>
              <a:t>we</a:t>
            </a:r>
            <a:r>
              <a:rPr lang="it-IT" baseline="0" dirty="0" smtClean="0"/>
              <a:t> </a:t>
            </a:r>
            <a:r>
              <a:rPr lang="it-IT" baseline="0" dirty="0" err="1" smtClean="0"/>
              <a:t>were</a:t>
            </a:r>
            <a:r>
              <a:rPr lang="it-IT" baseline="0" dirty="0" smtClean="0"/>
              <a:t> a bit </a:t>
            </a:r>
            <a:r>
              <a:rPr lang="it-IT" baseline="0" dirty="0" err="1" smtClean="0"/>
              <a:t>worried</a:t>
            </a:r>
            <a:r>
              <a:rPr lang="it-IT" baseline="0" dirty="0" smtClean="0"/>
              <a:t> and </a:t>
            </a:r>
            <a:r>
              <a:rPr lang="it-IT" baseline="0" dirty="0" err="1" smtClean="0"/>
              <a:t>disappointed</a:t>
            </a:r>
            <a:r>
              <a:rPr lang="it-IT" baseline="0" dirty="0" smtClean="0"/>
              <a:t> so </a:t>
            </a:r>
            <a:r>
              <a:rPr lang="it-IT" baseline="0" dirty="0" err="1" smtClean="0"/>
              <a:t>we</a:t>
            </a:r>
            <a:r>
              <a:rPr lang="it-IT" baseline="0" dirty="0" smtClean="0"/>
              <a:t> </a:t>
            </a:r>
            <a:r>
              <a:rPr lang="it-IT" baseline="0" dirty="0" err="1" smtClean="0"/>
              <a:t>decided</a:t>
            </a:r>
            <a:r>
              <a:rPr lang="it-IT" baseline="0" dirty="0" smtClean="0"/>
              <a:t> to </a:t>
            </a:r>
            <a:r>
              <a:rPr lang="it-IT" baseline="0" dirty="0" err="1" smtClean="0"/>
              <a:t>try</a:t>
            </a:r>
            <a:r>
              <a:rPr lang="it-IT" baseline="0" dirty="0" smtClean="0"/>
              <a:t> to set </a:t>
            </a:r>
            <a:r>
              <a:rPr lang="it-IT" baseline="0" dirty="0" err="1" smtClean="0"/>
              <a:t>it</a:t>
            </a:r>
            <a:r>
              <a:rPr lang="it-IT" baseline="0" dirty="0" smtClean="0"/>
              <a:t> </a:t>
            </a:r>
            <a:r>
              <a:rPr lang="it-IT" baseline="0" dirty="0" err="1" smtClean="0"/>
              <a:t>at</a:t>
            </a:r>
            <a:r>
              <a:rPr lang="it-IT" baseline="0" dirty="0" smtClean="0"/>
              <a:t> the minimum. </a:t>
            </a:r>
            <a:r>
              <a:rPr lang="it-IT" baseline="0" dirty="0" err="1" smtClean="0"/>
              <a:t>Anyway</a:t>
            </a:r>
            <a:r>
              <a:rPr lang="it-IT" baseline="0" dirty="0" smtClean="0"/>
              <a:t>, </a:t>
            </a:r>
            <a:r>
              <a:rPr lang="it-IT" baseline="0" dirty="0" err="1" smtClean="0"/>
              <a:t>after</a:t>
            </a:r>
            <a:r>
              <a:rPr lang="it-IT" baseline="0" dirty="0" smtClean="0"/>
              <a:t> </a:t>
            </a:r>
            <a:r>
              <a:rPr lang="it-IT" baseline="0" dirty="0" err="1" smtClean="0"/>
              <a:t>those</a:t>
            </a:r>
            <a:r>
              <a:rPr lang="it-IT" baseline="0" dirty="0" smtClean="0"/>
              <a:t> 7 </a:t>
            </a:r>
            <a:r>
              <a:rPr lang="it-IT" baseline="0" dirty="0" err="1" smtClean="0"/>
              <a:t>experiments</a:t>
            </a:r>
            <a:r>
              <a:rPr lang="it-IT" baseline="0" dirty="0" smtClean="0"/>
              <a:t>, </a:t>
            </a:r>
            <a:r>
              <a:rPr lang="it-IT" baseline="0" dirty="0" err="1" smtClean="0"/>
              <a:t>we</a:t>
            </a:r>
            <a:r>
              <a:rPr lang="it-IT" baseline="0" dirty="0" smtClean="0"/>
              <a:t> can </a:t>
            </a:r>
            <a:r>
              <a:rPr lang="it-IT" baseline="0" dirty="0" err="1" smtClean="0"/>
              <a:t>see</a:t>
            </a:r>
            <a:r>
              <a:rPr lang="it-IT" baseline="0" dirty="0" smtClean="0"/>
              <a:t> </a:t>
            </a:r>
            <a:r>
              <a:rPr lang="it-IT" baseline="0" dirty="0" err="1" smtClean="0"/>
              <a:t>that</a:t>
            </a:r>
            <a:r>
              <a:rPr lang="it-IT" baseline="0" dirty="0" smtClean="0"/>
              <a:t> </a:t>
            </a:r>
            <a:r>
              <a:rPr lang="it-IT" baseline="0" dirty="0" err="1" smtClean="0"/>
              <a:t>this</a:t>
            </a:r>
            <a:r>
              <a:rPr lang="it-IT" baseline="0" dirty="0" smtClean="0"/>
              <a:t> </a:t>
            </a:r>
            <a:r>
              <a:rPr lang="it-IT" baseline="0" dirty="0" err="1" smtClean="0"/>
              <a:t>doesn’t</a:t>
            </a:r>
            <a:r>
              <a:rPr lang="it-IT" baseline="0" dirty="0" smtClean="0"/>
              <a:t> </a:t>
            </a:r>
            <a:r>
              <a:rPr lang="it-IT" baseline="0" dirty="0" err="1" smtClean="0"/>
              <a:t>change</a:t>
            </a:r>
            <a:r>
              <a:rPr lang="it-IT" baseline="0" dirty="0" smtClean="0"/>
              <a:t> so </a:t>
            </a:r>
            <a:r>
              <a:rPr lang="it-IT" baseline="0" dirty="0" err="1" smtClean="0"/>
              <a:t>much</a:t>
            </a:r>
            <a:r>
              <a:rPr lang="it-IT" baseline="0" dirty="0" smtClean="0"/>
              <a:t> for the </a:t>
            </a:r>
            <a:r>
              <a:rPr lang="it-IT" baseline="0" dirty="0" err="1" smtClean="0"/>
              <a:t>particle</a:t>
            </a:r>
            <a:r>
              <a:rPr lang="it-IT" baseline="0" dirty="0" smtClean="0"/>
              <a:t> detector.)</a:t>
            </a:r>
          </a:p>
          <a:p>
            <a:endParaRPr lang="it-IT" baseline="0" dirty="0" smtClean="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12</a:t>
            </a:fld>
            <a:endParaRPr lang="de-DE"/>
          </a:p>
        </p:txBody>
      </p:sp>
    </p:spTree>
    <p:extLst>
      <p:ext uri="{BB962C8B-B14F-4D97-AF65-F5344CB8AC3E}">
        <p14:creationId xmlns:p14="http://schemas.microsoft.com/office/powerpoint/2010/main" val="61705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it-IT" baseline="0" dirty="0" err="1" smtClean="0"/>
              <a:t>What</a:t>
            </a:r>
            <a:r>
              <a:rPr lang="it-IT" baseline="0" dirty="0" smtClean="0"/>
              <a:t> I can </a:t>
            </a:r>
            <a:r>
              <a:rPr lang="it-IT" baseline="0" dirty="0" err="1" smtClean="0"/>
              <a:t>see</a:t>
            </a:r>
            <a:r>
              <a:rPr lang="it-IT" baseline="0" dirty="0" smtClean="0"/>
              <a:t> from </a:t>
            </a:r>
            <a:r>
              <a:rPr lang="it-IT" baseline="0" dirty="0" err="1" smtClean="0"/>
              <a:t>those</a:t>
            </a:r>
            <a:r>
              <a:rPr lang="it-IT" baseline="0" dirty="0" smtClean="0"/>
              <a:t> </a:t>
            </a:r>
            <a:r>
              <a:rPr lang="it-IT" baseline="0" dirty="0" err="1" smtClean="0"/>
              <a:t>experiments</a:t>
            </a:r>
            <a:r>
              <a:rPr lang="it-IT" baseline="0" dirty="0" smtClean="0"/>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it-IT" baseline="0" dirty="0" smtClean="0"/>
              <a:t>T</a:t>
            </a:r>
            <a:r>
              <a:rPr lang="it-IT" dirty="0" smtClean="0"/>
              <a:t>he</a:t>
            </a:r>
            <a:r>
              <a:rPr lang="it-IT" baseline="0" dirty="0" smtClean="0"/>
              <a:t> detector </a:t>
            </a:r>
            <a:r>
              <a:rPr lang="it-IT" baseline="0" dirty="0" err="1" smtClean="0"/>
              <a:t>needs</a:t>
            </a:r>
            <a:r>
              <a:rPr lang="it-IT" baseline="0" dirty="0" smtClean="0"/>
              <a:t> </a:t>
            </a:r>
            <a:r>
              <a:rPr lang="it-IT" baseline="0" dirty="0" err="1" smtClean="0"/>
              <a:t>very</a:t>
            </a:r>
            <a:r>
              <a:rPr lang="it-IT" baseline="0" dirty="0" smtClean="0"/>
              <a:t> long time of data </a:t>
            </a:r>
            <a:r>
              <a:rPr lang="it-IT" baseline="0" dirty="0" err="1" smtClean="0"/>
              <a:t>acquisition</a:t>
            </a:r>
            <a:r>
              <a:rPr lang="it-IT" baseline="0" dirty="0" smtClean="0"/>
              <a:t> to </a:t>
            </a:r>
            <a:r>
              <a:rPr lang="it-IT" baseline="0" dirty="0" err="1" smtClean="0"/>
              <a:t>measure</a:t>
            </a:r>
            <a:r>
              <a:rPr lang="it-IT" baseline="0" dirty="0" smtClean="0"/>
              <a:t> </a:t>
            </a:r>
            <a:r>
              <a:rPr lang="it-IT" baseline="0" dirty="0" err="1" smtClean="0"/>
              <a:t>something</a:t>
            </a:r>
            <a:r>
              <a:rPr lang="it-IT" baseline="0" dirty="0" smtClean="0"/>
              <a:t> </a:t>
            </a:r>
            <a:r>
              <a:rPr lang="it-IT" baseline="0" dirty="0" err="1" smtClean="0"/>
              <a:t>because</a:t>
            </a:r>
            <a:r>
              <a:rPr lang="it-IT" baseline="0" dirty="0" smtClean="0"/>
              <a:t> the rate </a:t>
            </a:r>
            <a:r>
              <a:rPr lang="it-IT" baseline="0" dirty="0" err="1" smtClean="0"/>
              <a:t>is</a:t>
            </a:r>
            <a:r>
              <a:rPr lang="it-IT" baseline="0" dirty="0" smtClean="0"/>
              <a:t> </a:t>
            </a:r>
            <a:r>
              <a:rPr lang="it-IT" baseline="0" dirty="0" err="1" smtClean="0"/>
              <a:t>low</a:t>
            </a:r>
            <a:r>
              <a:rPr lang="it-IT" baseline="0" dirty="0" smtClean="0"/>
              <a:t>.</a:t>
            </a:r>
          </a:p>
          <a:p>
            <a:pPr marL="171450" indent="-171450">
              <a:buFont typeface="Arial" panose="020B0604020202020204" pitchFamily="34" charset="0"/>
              <a:buChar char="•"/>
            </a:pPr>
            <a:r>
              <a:rPr lang="it-IT" dirty="0" smtClean="0"/>
              <a:t>The </a:t>
            </a:r>
            <a:r>
              <a:rPr lang="it-IT" dirty="0" err="1" smtClean="0"/>
              <a:t>sensor</a:t>
            </a:r>
            <a:r>
              <a:rPr lang="it-IT" dirty="0" smtClean="0"/>
              <a:t> </a:t>
            </a:r>
            <a:r>
              <a:rPr lang="it-IT" dirty="0" err="1" smtClean="0"/>
              <a:t>is</a:t>
            </a:r>
            <a:r>
              <a:rPr lang="it-IT" dirty="0" smtClean="0"/>
              <a:t> </a:t>
            </a:r>
            <a:r>
              <a:rPr lang="it-IT" dirty="0" err="1" smtClean="0"/>
              <a:t>very</a:t>
            </a:r>
            <a:r>
              <a:rPr lang="it-IT" dirty="0" smtClean="0"/>
              <a:t> small.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it-IT" baseline="0" dirty="0" err="1" smtClean="0"/>
              <a:t>We</a:t>
            </a:r>
            <a:r>
              <a:rPr lang="it-IT" baseline="0" dirty="0" smtClean="0"/>
              <a:t> </a:t>
            </a:r>
            <a:r>
              <a:rPr lang="it-IT" baseline="0" dirty="0" err="1" smtClean="0"/>
              <a:t>also</a:t>
            </a:r>
            <a:r>
              <a:rPr lang="it-IT" baseline="0" dirty="0" smtClean="0"/>
              <a:t> </a:t>
            </a:r>
            <a:r>
              <a:rPr lang="it-IT" baseline="0" dirty="0" err="1" smtClean="0"/>
              <a:t>understood</a:t>
            </a:r>
            <a:r>
              <a:rPr lang="it-IT" baseline="0" dirty="0" smtClean="0"/>
              <a:t> </a:t>
            </a:r>
            <a:r>
              <a:rPr lang="it-IT" baseline="0" dirty="0" err="1" smtClean="0"/>
              <a:t>that</a:t>
            </a:r>
            <a:r>
              <a:rPr lang="it-IT" baseline="0" dirty="0" smtClean="0"/>
              <a:t> The detector </a:t>
            </a:r>
            <a:r>
              <a:rPr lang="it-IT" baseline="0" dirty="0" err="1" smtClean="0"/>
              <a:t>needs</a:t>
            </a:r>
            <a:r>
              <a:rPr lang="it-IT" baseline="0" dirty="0" smtClean="0"/>
              <a:t> to be </a:t>
            </a:r>
            <a:r>
              <a:rPr lang="it-IT" baseline="0" dirty="0" err="1" smtClean="0"/>
              <a:t>stabilized</a:t>
            </a:r>
            <a:r>
              <a:rPr lang="it-IT" baseline="0" dirty="0" smtClean="0"/>
              <a:t> in a position </a:t>
            </a:r>
            <a:r>
              <a:rPr lang="it-IT" baseline="0" dirty="0" err="1" smtClean="0"/>
              <a:t>parallel</a:t>
            </a:r>
            <a:r>
              <a:rPr lang="it-IT" baseline="0" dirty="0" smtClean="0"/>
              <a:t> to the </a:t>
            </a:r>
            <a:r>
              <a:rPr lang="it-IT" baseline="0" dirty="0" err="1" smtClean="0"/>
              <a:t>floor</a:t>
            </a:r>
            <a:r>
              <a:rPr lang="it-IT" baseline="0" dirty="0" smtClean="0"/>
              <a:t> in </a:t>
            </a:r>
            <a:r>
              <a:rPr lang="it-IT" baseline="0" dirty="0" err="1" smtClean="0"/>
              <a:t>order</a:t>
            </a:r>
            <a:r>
              <a:rPr lang="it-IT" baseline="0" dirty="0" smtClean="0"/>
              <a:t> to </a:t>
            </a:r>
            <a:r>
              <a:rPr lang="it-IT" baseline="0" dirty="0" err="1" smtClean="0"/>
              <a:t>detect</a:t>
            </a:r>
            <a:r>
              <a:rPr lang="it-IT" baseline="0" dirty="0" smtClean="0"/>
              <a:t> the maximum </a:t>
            </a:r>
            <a:r>
              <a:rPr lang="it-IT" baseline="0" dirty="0" err="1" smtClean="0"/>
              <a:t>flux</a:t>
            </a:r>
            <a:r>
              <a:rPr lang="it-IT" baseline="0" dirty="0" smtClean="0"/>
              <a:t> of </a:t>
            </a:r>
            <a:r>
              <a:rPr lang="it-IT" baseline="0" dirty="0" err="1" smtClean="0"/>
              <a:t>particles</a:t>
            </a:r>
            <a:r>
              <a:rPr lang="it-IT" baseline="0" dirty="0" smtClean="0"/>
              <a:t>!</a:t>
            </a:r>
            <a:endParaRPr lang="it-IT"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dirty="0" smtClean="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it-IT" dirty="0" smtClean="0">
                <a:solidFill>
                  <a:schemeClr val="tx1"/>
                </a:solidFill>
              </a:rPr>
              <a:t>In </a:t>
            </a:r>
            <a:r>
              <a:rPr lang="it-IT" b="1" dirty="0" err="1" smtClean="0">
                <a:solidFill>
                  <a:schemeClr val="tx1"/>
                </a:solidFill>
              </a:rPr>
              <a:t>conclusion</a:t>
            </a:r>
            <a:r>
              <a:rPr lang="it-IT" dirty="0" smtClean="0">
                <a:solidFill>
                  <a:schemeClr val="tx1"/>
                </a:solidFill>
              </a:rPr>
              <a:t> </a:t>
            </a:r>
            <a:r>
              <a:rPr lang="it-IT" baseline="0" dirty="0" err="1" smtClean="0"/>
              <a:t>we</a:t>
            </a:r>
            <a:r>
              <a:rPr lang="it-IT" baseline="0" dirty="0" smtClean="0"/>
              <a:t> </a:t>
            </a:r>
            <a:r>
              <a:rPr lang="it-IT" baseline="0" dirty="0" err="1" smtClean="0"/>
              <a:t>didn’t</a:t>
            </a:r>
            <a:r>
              <a:rPr lang="it-IT" baseline="0" dirty="0" smtClean="0"/>
              <a:t> </a:t>
            </a:r>
            <a:r>
              <a:rPr lang="it-IT" baseline="0" dirty="0" err="1" smtClean="0"/>
              <a:t>have</a:t>
            </a:r>
            <a:r>
              <a:rPr lang="it-IT" baseline="0" dirty="0" smtClean="0"/>
              <a:t> the </a:t>
            </a:r>
            <a:r>
              <a:rPr lang="it-IT" baseline="0" dirty="0" err="1" smtClean="0"/>
              <a:t>increase</a:t>
            </a:r>
            <a:r>
              <a:rPr lang="it-IT" baseline="0" dirty="0" smtClean="0"/>
              <a:t> </a:t>
            </a:r>
            <a:r>
              <a:rPr lang="it-IT" baseline="0" dirty="0" err="1" smtClean="0"/>
              <a:t>that</a:t>
            </a:r>
            <a:r>
              <a:rPr lang="it-IT" baseline="0" dirty="0" smtClean="0"/>
              <a:t> </a:t>
            </a:r>
            <a:r>
              <a:rPr lang="it-IT" baseline="0" dirty="0" err="1" smtClean="0"/>
              <a:t>we</a:t>
            </a:r>
            <a:r>
              <a:rPr lang="it-IT" baseline="0" dirty="0" smtClean="0"/>
              <a:t> </a:t>
            </a:r>
            <a:r>
              <a:rPr lang="it-IT" baseline="0" dirty="0" err="1" smtClean="0"/>
              <a:t>expected</a:t>
            </a:r>
            <a:r>
              <a:rPr lang="it-IT" baseline="0" dirty="0" smtClean="0"/>
              <a:t>, by </a:t>
            </a:r>
            <a:r>
              <a:rPr lang="it-IT" baseline="0" dirty="0" err="1" smtClean="0"/>
              <a:t>changing</a:t>
            </a:r>
            <a:r>
              <a:rPr lang="it-IT" baseline="0" dirty="0" smtClean="0"/>
              <a:t> so </a:t>
            </a:r>
            <a:r>
              <a:rPr lang="it-IT" baseline="0" dirty="0" err="1" smtClean="0"/>
              <a:t>much</a:t>
            </a:r>
            <a:r>
              <a:rPr lang="it-IT" baseline="0" dirty="0" smtClean="0"/>
              <a:t> the </a:t>
            </a:r>
            <a:r>
              <a:rPr lang="it-IT" baseline="0" dirty="0" err="1" smtClean="0"/>
              <a:t>altitude</a:t>
            </a:r>
            <a:r>
              <a:rPr lang="it-IT" baseline="0" dirty="0" smtClean="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it-IT" baseline="0" dirty="0" smtClean="0"/>
              <a:t>So, </a:t>
            </a:r>
            <a:r>
              <a:rPr lang="it-IT" dirty="0" err="1" smtClean="0">
                <a:solidFill>
                  <a:schemeClr val="tx1"/>
                </a:solidFill>
              </a:rPr>
              <a:t>we</a:t>
            </a:r>
            <a:r>
              <a:rPr lang="it-IT" dirty="0" smtClean="0">
                <a:solidFill>
                  <a:schemeClr val="tx1"/>
                </a:solidFill>
              </a:rPr>
              <a:t> can </a:t>
            </a:r>
            <a:r>
              <a:rPr lang="it-IT" dirty="0" err="1" smtClean="0">
                <a:solidFill>
                  <a:schemeClr val="tx1"/>
                </a:solidFill>
              </a:rPr>
              <a:t>say</a:t>
            </a:r>
            <a:r>
              <a:rPr lang="it-IT" dirty="0" smtClean="0">
                <a:solidFill>
                  <a:schemeClr val="tx1"/>
                </a:solidFill>
              </a:rPr>
              <a:t> </a:t>
            </a:r>
            <a:r>
              <a:rPr lang="it-IT" dirty="0" err="1" smtClean="0">
                <a:solidFill>
                  <a:schemeClr val="tx1"/>
                </a:solidFill>
              </a:rPr>
              <a:t>that</a:t>
            </a:r>
            <a:r>
              <a:rPr lang="it-IT" dirty="0" smtClean="0">
                <a:solidFill>
                  <a:schemeClr val="tx1"/>
                </a:solidFill>
              </a:rPr>
              <a:t> t</a:t>
            </a:r>
            <a:r>
              <a:rPr lang="it-IT" dirty="0" smtClean="0"/>
              <a:t>he detector </a:t>
            </a:r>
            <a:r>
              <a:rPr lang="it-IT" dirty="0" err="1" smtClean="0"/>
              <a:t>is</a:t>
            </a:r>
            <a:r>
              <a:rPr lang="it-IT" dirty="0" smtClean="0"/>
              <a:t> </a:t>
            </a:r>
            <a:r>
              <a:rPr lang="it-IT" dirty="0" err="1" smtClean="0"/>
              <a:t>too</a:t>
            </a:r>
            <a:r>
              <a:rPr lang="it-IT" baseline="0" dirty="0" smtClean="0"/>
              <a:t> </a:t>
            </a:r>
            <a:r>
              <a:rPr lang="it-IT" baseline="0" dirty="0" err="1" smtClean="0"/>
              <a:t>little</a:t>
            </a:r>
            <a:r>
              <a:rPr lang="it-IT" baseline="0" dirty="0" smtClean="0"/>
              <a:t> sensitive to be a </a:t>
            </a:r>
            <a:r>
              <a:rPr lang="it-IT" baseline="0" dirty="0" err="1" smtClean="0"/>
              <a:t>good</a:t>
            </a:r>
            <a:r>
              <a:rPr lang="it-IT" baseline="0" dirty="0" smtClean="0"/>
              <a:t> </a:t>
            </a:r>
            <a:r>
              <a:rPr lang="it-IT" baseline="0" dirty="0" err="1" smtClean="0"/>
              <a:t>Cosmic</a:t>
            </a:r>
            <a:r>
              <a:rPr lang="it-IT" baseline="0" dirty="0" smtClean="0"/>
              <a:t> </a:t>
            </a:r>
            <a:r>
              <a:rPr lang="it-IT" baseline="0" dirty="0" err="1" smtClean="0"/>
              <a:t>Ray</a:t>
            </a:r>
            <a:r>
              <a:rPr lang="it-IT" baseline="0" dirty="0" smtClean="0"/>
              <a:t> Detector, </a:t>
            </a:r>
            <a:r>
              <a:rPr lang="it-IT" baseline="0" dirty="0" err="1" smtClean="0"/>
              <a:t>but</a:t>
            </a:r>
            <a:r>
              <a:rPr lang="it-IT" baseline="0" dirty="0" smtClean="0"/>
              <a:t>, </a:t>
            </a:r>
            <a:r>
              <a:rPr lang="it-IT" baseline="0" dirty="0" err="1" smtClean="0"/>
              <a:t>as</a:t>
            </a:r>
            <a:r>
              <a:rPr lang="it-IT" baseline="0" dirty="0" smtClean="0"/>
              <a:t> </a:t>
            </a:r>
            <a:r>
              <a:rPr lang="it-IT" baseline="0" dirty="0" err="1" smtClean="0"/>
              <a:t>we</a:t>
            </a:r>
            <a:r>
              <a:rPr lang="it-IT" baseline="0" dirty="0" smtClean="0"/>
              <a:t> </a:t>
            </a:r>
            <a:r>
              <a:rPr lang="it-IT" baseline="0" dirty="0" err="1" smtClean="0"/>
              <a:t>saw</a:t>
            </a:r>
            <a:r>
              <a:rPr lang="it-IT" baseline="0" dirty="0" smtClean="0"/>
              <a:t> in the </a:t>
            </a:r>
            <a:r>
              <a:rPr lang="it-IT" baseline="0" dirty="0" err="1" smtClean="0"/>
              <a:t>past</a:t>
            </a:r>
            <a:r>
              <a:rPr lang="it-IT" baseline="0" dirty="0" smtClean="0"/>
              <a:t> </a:t>
            </a:r>
            <a:r>
              <a:rPr lang="it-IT" baseline="0" dirty="0" err="1" smtClean="0"/>
              <a:t>meetings</a:t>
            </a:r>
            <a:r>
              <a:rPr lang="it-IT" baseline="0" dirty="0" smtClean="0"/>
              <a:t> and </a:t>
            </a:r>
            <a:r>
              <a:rPr lang="it-IT" baseline="0" dirty="0" err="1" smtClean="0"/>
              <a:t>experiments</a:t>
            </a:r>
            <a:r>
              <a:rPr lang="it-IT" baseline="0" dirty="0" smtClean="0"/>
              <a:t> the </a:t>
            </a:r>
            <a:r>
              <a:rPr lang="it-IT" baseline="0" dirty="0" err="1" smtClean="0"/>
              <a:t>device</a:t>
            </a:r>
            <a:r>
              <a:rPr lang="it-IT" baseline="0" dirty="0" smtClean="0"/>
              <a:t> can be an </a:t>
            </a:r>
            <a:r>
              <a:rPr lang="it-IT" baseline="0" dirty="0" err="1" smtClean="0"/>
              <a:t>excellent</a:t>
            </a:r>
            <a:r>
              <a:rPr lang="it-IT" baseline="0" dirty="0" smtClean="0"/>
              <a:t> </a:t>
            </a:r>
            <a:r>
              <a:rPr lang="it-IT" sz="1200" dirty="0" err="1" smtClean="0">
                <a:solidFill>
                  <a:schemeClr val="tx1"/>
                </a:solidFill>
              </a:rPr>
              <a:t>Artificial</a:t>
            </a:r>
            <a:r>
              <a:rPr lang="it-IT" sz="1200" dirty="0" smtClean="0">
                <a:solidFill>
                  <a:schemeClr val="tx1"/>
                </a:solidFill>
              </a:rPr>
              <a:t> </a:t>
            </a:r>
            <a:r>
              <a:rPr lang="it-IT" sz="1200" dirty="0" err="1" smtClean="0">
                <a:solidFill>
                  <a:schemeClr val="tx1"/>
                </a:solidFill>
              </a:rPr>
              <a:t>Radiation</a:t>
            </a:r>
            <a:r>
              <a:rPr lang="it-IT" sz="1200" dirty="0" smtClean="0">
                <a:solidFill>
                  <a:schemeClr val="tx1"/>
                </a:solidFill>
              </a:rPr>
              <a:t> Detector.</a:t>
            </a:r>
            <a:r>
              <a:rPr lang="it-IT" sz="1200" baseline="0" dirty="0" smtClean="0">
                <a:solidFill>
                  <a:schemeClr val="tx1"/>
                </a:solidFill>
              </a:rPr>
              <a:t> In </a:t>
            </a:r>
            <a:r>
              <a:rPr lang="it-IT" sz="1200" baseline="0" dirty="0" err="1" smtClean="0">
                <a:solidFill>
                  <a:schemeClr val="tx1"/>
                </a:solidFill>
              </a:rPr>
              <a:t>fact</a:t>
            </a:r>
            <a:r>
              <a:rPr lang="it-IT" sz="1200" baseline="0" dirty="0" smtClean="0">
                <a:solidFill>
                  <a:schemeClr val="tx1"/>
                </a:solidFill>
              </a:rPr>
              <a:t> </a:t>
            </a:r>
            <a:r>
              <a:rPr lang="it-IT" sz="1200" baseline="0" dirty="0" err="1" smtClean="0">
                <a:solidFill>
                  <a:schemeClr val="tx1"/>
                </a:solidFill>
              </a:rPr>
              <a:t>in</a:t>
            </a:r>
            <a:r>
              <a:rPr lang="it-IT" baseline="0" dirty="0" err="1" smtClean="0"/>
              <a:t>«starry</a:t>
            </a:r>
            <a:r>
              <a:rPr lang="it-IT" baseline="0" dirty="0" smtClean="0"/>
              <a:t> night», the first </a:t>
            </a:r>
            <a:r>
              <a:rPr lang="it-IT" baseline="0" dirty="0" err="1" smtClean="0"/>
              <a:t>experiments</a:t>
            </a:r>
            <a:r>
              <a:rPr lang="it-IT" baseline="0" dirty="0" smtClean="0"/>
              <a:t> </a:t>
            </a:r>
            <a:r>
              <a:rPr lang="it-IT" baseline="0" dirty="0" err="1" smtClean="0"/>
              <a:t>we</a:t>
            </a:r>
            <a:r>
              <a:rPr lang="it-IT" baseline="0" dirty="0" smtClean="0"/>
              <a:t> </a:t>
            </a:r>
            <a:r>
              <a:rPr lang="it-IT" baseline="0" dirty="0" err="1" smtClean="0"/>
              <a:t>did</a:t>
            </a:r>
            <a:r>
              <a:rPr lang="it-IT" baseline="0" dirty="0" smtClean="0"/>
              <a:t>: </a:t>
            </a:r>
            <a:r>
              <a:rPr lang="it-IT" baseline="0" dirty="0" err="1" smtClean="0"/>
              <a:t>despite</a:t>
            </a:r>
            <a:r>
              <a:rPr lang="it-IT" baseline="0" dirty="0" smtClean="0"/>
              <a:t> the </a:t>
            </a:r>
            <a:r>
              <a:rPr lang="it-IT" baseline="0" dirty="0" err="1" smtClean="0"/>
              <a:t>very</a:t>
            </a:r>
            <a:r>
              <a:rPr lang="it-IT" baseline="0" dirty="0" smtClean="0"/>
              <a:t> </a:t>
            </a:r>
            <a:r>
              <a:rPr lang="it-IT" baseline="0" dirty="0" err="1" smtClean="0"/>
              <a:t>low</a:t>
            </a:r>
            <a:r>
              <a:rPr lang="it-IT" baseline="0" dirty="0" smtClean="0"/>
              <a:t> </a:t>
            </a:r>
            <a:r>
              <a:rPr lang="it-IT" baseline="0" dirty="0" err="1" smtClean="0"/>
              <a:t>radioactivity</a:t>
            </a:r>
            <a:r>
              <a:rPr lang="it-IT" baseline="0" dirty="0" smtClean="0"/>
              <a:t> of the source, </a:t>
            </a:r>
            <a:r>
              <a:rPr lang="it-IT" baseline="0" dirty="0" err="1" smtClean="0"/>
              <a:t>we</a:t>
            </a:r>
            <a:r>
              <a:rPr lang="it-IT" baseline="0" dirty="0" smtClean="0"/>
              <a:t> </a:t>
            </a:r>
            <a:r>
              <a:rPr lang="it-IT" baseline="0" dirty="0" err="1" smtClean="0"/>
              <a:t>had</a:t>
            </a:r>
            <a:r>
              <a:rPr lang="it-IT" baseline="0" dirty="0" smtClean="0"/>
              <a:t> a rate of 6 </a:t>
            </a:r>
            <a:r>
              <a:rPr lang="it-IT" baseline="0" dirty="0" err="1" smtClean="0"/>
              <a:t>particles</a:t>
            </a:r>
            <a:r>
              <a:rPr lang="it-IT" baseline="0" dirty="0" smtClean="0"/>
              <a:t> per minute, </a:t>
            </a:r>
            <a:r>
              <a:rPr lang="it-IT" baseline="0" dirty="0" err="1" smtClean="0"/>
              <a:t>that</a:t>
            </a:r>
            <a:r>
              <a:rPr lang="it-IT" baseline="0" dirty="0" smtClean="0"/>
              <a:t> </a:t>
            </a:r>
            <a:r>
              <a:rPr lang="it-IT" baseline="0" dirty="0" err="1" smtClean="0"/>
              <a:t>is</a:t>
            </a:r>
            <a:r>
              <a:rPr lang="it-IT" baseline="0" dirty="0" smtClean="0"/>
              <a:t> </a:t>
            </a:r>
            <a:r>
              <a:rPr lang="it-IT" baseline="0" dirty="0" err="1" smtClean="0"/>
              <a:t>actually</a:t>
            </a:r>
            <a:r>
              <a:rPr lang="it-IT" baseline="0" dirty="0" smtClean="0"/>
              <a:t> </a:t>
            </a:r>
            <a:r>
              <a:rPr lang="it-IT" baseline="0" dirty="0" err="1" smtClean="0"/>
              <a:t>quite</a:t>
            </a:r>
            <a:r>
              <a:rPr lang="it-IT" baseline="0" dirty="0" smtClean="0"/>
              <a:t> high.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it-IT" baseline="0" dirty="0" smtClean="0"/>
              <a:t>So </a:t>
            </a:r>
            <a:r>
              <a:rPr lang="it-IT" baseline="0" dirty="0" err="1" smtClean="0"/>
              <a:t>those</a:t>
            </a:r>
            <a:r>
              <a:rPr lang="it-IT" baseline="0" dirty="0" smtClean="0"/>
              <a:t> are </a:t>
            </a:r>
            <a:r>
              <a:rPr lang="it-IT" baseline="0" dirty="0" err="1" smtClean="0"/>
              <a:t>suggestion</a:t>
            </a:r>
            <a:r>
              <a:rPr lang="it-IT" baseline="0" dirty="0" smtClean="0"/>
              <a:t> to </a:t>
            </a:r>
            <a:r>
              <a:rPr lang="it-IT" baseline="0" dirty="0" err="1" smtClean="0"/>
              <a:t>eventually</a:t>
            </a:r>
            <a:r>
              <a:rPr lang="it-IT" baseline="0" dirty="0" smtClean="0"/>
              <a:t> upgrade the </a:t>
            </a:r>
            <a:r>
              <a:rPr lang="it-IT" baseline="0" dirty="0" err="1" smtClean="0"/>
              <a:t>device</a:t>
            </a:r>
            <a:r>
              <a:rPr lang="it-IT" baseline="0" dirty="0" smtClean="0"/>
              <a:t> in future: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it-IT" baseline="0" dirty="0" smtClean="0"/>
              <a:t>-To </a:t>
            </a:r>
            <a:r>
              <a:rPr lang="it-IT" baseline="0" dirty="0" err="1" smtClean="0"/>
              <a:t>change</a:t>
            </a:r>
            <a:r>
              <a:rPr lang="it-IT" baseline="0" dirty="0" smtClean="0"/>
              <a:t> the </a:t>
            </a:r>
            <a:r>
              <a:rPr lang="it-IT" baseline="0" dirty="0" err="1" smtClean="0"/>
              <a:t>gps</a:t>
            </a:r>
            <a:r>
              <a:rPr lang="it-IT" baseline="0" dirty="0" smtClean="0"/>
              <a:t>, so </a:t>
            </a:r>
            <a:r>
              <a:rPr lang="it-IT" baseline="0" dirty="0" err="1" smtClean="0"/>
              <a:t>that</a:t>
            </a:r>
            <a:r>
              <a:rPr lang="it-IT" baseline="0" dirty="0" smtClean="0"/>
              <a:t> </a:t>
            </a:r>
            <a:r>
              <a:rPr lang="it-IT" baseline="0" dirty="0" err="1" smtClean="0"/>
              <a:t>it</a:t>
            </a:r>
            <a:r>
              <a:rPr lang="it-IT" baseline="0" dirty="0" smtClean="0"/>
              <a:t> can </a:t>
            </a:r>
            <a:r>
              <a:rPr lang="it-IT" baseline="0" dirty="0" err="1" smtClean="0"/>
              <a:t>fix</a:t>
            </a:r>
            <a:r>
              <a:rPr lang="it-IT" baseline="0" dirty="0" smtClean="0"/>
              <a:t> on </a:t>
            </a:r>
            <a:r>
              <a:rPr lang="it-IT" baseline="0" dirty="0" err="1" smtClean="0"/>
              <a:t>satellites</a:t>
            </a:r>
            <a:r>
              <a:rPr lang="it-IT" baseline="0" dirty="0" smtClean="0"/>
              <a:t> </a:t>
            </a:r>
            <a:r>
              <a:rPr lang="it-IT" baseline="0" dirty="0" err="1" smtClean="0"/>
              <a:t>also</a:t>
            </a:r>
            <a:r>
              <a:rPr lang="it-IT" baseline="0" dirty="0" smtClean="0"/>
              <a:t> in the </a:t>
            </a:r>
            <a:r>
              <a:rPr lang="it-IT" baseline="0" dirty="0" err="1" smtClean="0"/>
              <a:t>plane</a:t>
            </a:r>
            <a:r>
              <a:rPr lang="it-IT" baseline="0" dirty="0" smtClean="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it-IT" baseline="0" dirty="0" smtClean="0"/>
              <a:t>-</a:t>
            </a:r>
            <a:r>
              <a:rPr lang="it-IT" baseline="0" dirty="0" err="1" smtClean="0"/>
              <a:t>Try</a:t>
            </a:r>
            <a:r>
              <a:rPr lang="it-IT" baseline="0" dirty="0" smtClean="0"/>
              <a:t> to </a:t>
            </a:r>
            <a:r>
              <a:rPr lang="it-IT" baseline="0" dirty="0" err="1" smtClean="0"/>
              <a:t>find</a:t>
            </a:r>
            <a:r>
              <a:rPr lang="it-IT" baseline="0" dirty="0" smtClean="0"/>
              <a:t> a </a:t>
            </a:r>
            <a:r>
              <a:rPr lang="it-IT" baseline="0" dirty="0" err="1" smtClean="0"/>
              <a:t>still</a:t>
            </a:r>
            <a:r>
              <a:rPr lang="it-IT" baseline="0" dirty="0" smtClean="0"/>
              <a:t> </a:t>
            </a:r>
            <a:r>
              <a:rPr lang="it-IT" baseline="0" dirty="0" err="1" smtClean="0"/>
              <a:t>affordable</a:t>
            </a:r>
            <a:r>
              <a:rPr lang="it-IT" baseline="0" dirty="0" smtClean="0"/>
              <a:t> camera, with a </a:t>
            </a:r>
            <a:r>
              <a:rPr lang="it-IT" baseline="0" dirty="0" err="1" smtClean="0"/>
              <a:t>bigger</a:t>
            </a:r>
            <a:r>
              <a:rPr lang="it-IT" baseline="0" dirty="0" smtClean="0"/>
              <a:t> </a:t>
            </a:r>
            <a:r>
              <a:rPr lang="it-IT" baseline="0" dirty="0" err="1" smtClean="0"/>
              <a:t>sensor</a:t>
            </a:r>
            <a:r>
              <a:rPr lang="it-IT" baseline="0" dirty="0" smtClean="0"/>
              <a:t> or to use more </a:t>
            </a:r>
            <a:r>
              <a:rPr lang="it-IT" baseline="0" dirty="0" err="1" smtClean="0"/>
              <a:t>cameras</a:t>
            </a:r>
            <a:r>
              <a:rPr lang="it-IT" baseline="0" dirty="0" smtClean="0"/>
              <a:t> in </a:t>
            </a:r>
            <a:r>
              <a:rPr lang="it-IT" baseline="0" dirty="0" err="1" smtClean="0"/>
              <a:t>parallel</a:t>
            </a:r>
            <a:r>
              <a:rPr lang="it-IT" baseline="0" dirty="0" smtClean="0"/>
              <a:t>.</a:t>
            </a:r>
            <a:endParaRPr lang="en-GB"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dirty="0" smtClean="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13</a:t>
            </a:fld>
            <a:endParaRPr lang="de-DE"/>
          </a:p>
        </p:txBody>
      </p:sp>
    </p:spTree>
    <p:extLst>
      <p:ext uri="{BB962C8B-B14F-4D97-AF65-F5344CB8AC3E}">
        <p14:creationId xmlns:p14="http://schemas.microsoft.com/office/powerpoint/2010/main" val="266267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list of the</a:t>
            </a:r>
            <a:r>
              <a:rPr lang="it-IT" baseline="0" dirty="0" smtClean="0"/>
              <a:t> </a:t>
            </a:r>
            <a:r>
              <a:rPr lang="it-IT" baseline="0" dirty="0" err="1" smtClean="0"/>
              <a:t>things</a:t>
            </a:r>
            <a:r>
              <a:rPr lang="it-IT" baseline="0" dirty="0" smtClean="0"/>
              <a:t> </a:t>
            </a:r>
            <a:r>
              <a:rPr lang="it-IT" dirty="0" err="1" smtClean="0"/>
              <a:t>we</a:t>
            </a:r>
            <a:r>
              <a:rPr lang="it-IT" dirty="0" smtClean="0"/>
              <a:t> </a:t>
            </a:r>
            <a:r>
              <a:rPr lang="it-IT" dirty="0" err="1" smtClean="0"/>
              <a:t>have</a:t>
            </a:r>
            <a:r>
              <a:rPr lang="it-IT" dirty="0" smtClean="0"/>
              <a:t> to </a:t>
            </a:r>
            <a:r>
              <a:rPr lang="it-IT" dirty="0" err="1" smtClean="0"/>
              <a:t>provide</a:t>
            </a:r>
            <a:r>
              <a:rPr lang="it-IT" baseline="0" dirty="0" smtClean="0"/>
              <a:t> to </a:t>
            </a:r>
            <a:r>
              <a:rPr lang="it-IT" baseline="0" dirty="0" err="1" smtClean="0"/>
              <a:t>florine</a:t>
            </a:r>
            <a:r>
              <a:rPr lang="it-IT" baseline="0" dirty="0" smtClean="0"/>
              <a:t> and to </a:t>
            </a:r>
            <a:r>
              <a:rPr lang="it-IT" baseline="0" dirty="0" err="1" smtClean="0"/>
              <a:t>whoever</a:t>
            </a:r>
            <a:r>
              <a:rPr lang="it-IT" baseline="0" dirty="0" smtClean="0"/>
              <a:t> </a:t>
            </a:r>
            <a:r>
              <a:rPr lang="it-IT" baseline="0" dirty="0" err="1" smtClean="0"/>
              <a:t>wants</a:t>
            </a:r>
            <a:r>
              <a:rPr lang="it-IT" baseline="0" dirty="0" smtClean="0"/>
              <a:t> to </a:t>
            </a:r>
            <a:r>
              <a:rPr lang="it-IT" baseline="0" dirty="0" err="1" smtClean="0"/>
              <a:t>build</a:t>
            </a:r>
            <a:r>
              <a:rPr lang="it-IT" baseline="0" dirty="0" smtClean="0"/>
              <a:t> up </a:t>
            </a:r>
            <a:r>
              <a:rPr lang="it-IT" baseline="0" dirty="0" err="1" smtClean="0"/>
              <a:t>our</a:t>
            </a:r>
            <a:r>
              <a:rPr lang="it-IT" baseline="0" dirty="0" smtClean="0"/>
              <a:t> </a:t>
            </a:r>
            <a:r>
              <a:rPr lang="it-IT" baseline="0" dirty="0" err="1" smtClean="0"/>
              <a:t>project</a:t>
            </a:r>
            <a:endParaRPr lang="en-GB"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14</a:t>
            </a:fld>
            <a:endParaRPr lang="de-DE"/>
          </a:p>
        </p:txBody>
      </p:sp>
    </p:spTree>
    <p:extLst>
      <p:ext uri="{BB962C8B-B14F-4D97-AF65-F5344CB8AC3E}">
        <p14:creationId xmlns:p14="http://schemas.microsoft.com/office/powerpoint/2010/main" val="3729756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dirty="0" smtClean="0">
                <a:solidFill>
                  <a:schemeClr val="tx1"/>
                </a:solidFill>
              </a:rPr>
              <a:t>After the design</a:t>
            </a:r>
            <a:r>
              <a:rPr lang="en-US" sz="1200" baseline="0" dirty="0" smtClean="0">
                <a:solidFill>
                  <a:schemeClr val="tx1"/>
                </a:solidFill>
              </a:rPr>
              <a:t> review we started to think about a solution </a:t>
            </a:r>
            <a:r>
              <a:rPr lang="en-US" sz="1200" dirty="0" smtClean="0">
                <a:solidFill>
                  <a:schemeClr val="tx1"/>
                </a:solidFill>
              </a:rPr>
              <a:t>to use the Raspberry outside without a socket.</a:t>
            </a:r>
            <a:r>
              <a:rPr lang="en-US" sz="1200" baseline="0" dirty="0" smtClean="0">
                <a:solidFill>
                  <a:schemeClr val="tx1"/>
                </a:solidFill>
              </a:rPr>
              <a:t> </a:t>
            </a:r>
            <a:r>
              <a:rPr lang="en-US" sz="1200" dirty="0" smtClean="0">
                <a:solidFill>
                  <a:schemeClr val="tx1"/>
                </a:solidFill>
              </a:rPr>
              <a:t>we needed a power bank capable to give enough power to all the complete device for multiple hours if we</a:t>
            </a:r>
            <a:r>
              <a:rPr lang="en-US" sz="1200" baseline="0" dirty="0" smtClean="0">
                <a:solidFill>
                  <a:schemeClr val="tx1"/>
                </a:solidFill>
              </a:rPr>
              <a:t> wanted to so experiment in big island</a:t>
            </a:r>
            <a:r>
              <a:rPr lang="en-US" sz="1200" dirty="0" smtClean="0">
                <a:solidFill>
                  <a:schemeClr val="tx1"/>
                </a:solidFill>
              </a:rPr>
              <a:t>, the time was running out</a:t>
            </a:r>
            <a:r>
              <a:rPr lang="en-US" sz="1200" baseline="0" dirty="0" smtClean="0">
                <a:solidFill>
                  <a:schemeClr val="tx1"/>
                </a:solidFill>
              </a:rPr>
              <a:t> and</a:t>
            </a:r>
            <a:r>
              <a:rPr lang="en-US" sz="1200" dirty="0" smtClean="0">
                <a:solidFill>
                  <a:schemeClr val="tx1"/>
                </a:solidFill>
              </a:rPr>
              <a:t> it took few days for us to find a good one and</a:t>
            </a:r>
          </a:p>
          <a:p>
            <a:pPr algn="l"/>
            <a:r>
              <a:rPr lang="en-US" sz="1200" dirty="0" smtClean="0">
                <a:solidFill>
                  <a:schemeClr val="tx1"/>
                </a:solidFill>
              </a:rPr>
              <a:t>Mitigation: we borrowed one from a physics student. For</a:t>
            </a:r>
            <a:r>
              <a:rPr lang="en-US" sz="1200" baseline="0" dirty="0" smtClean="0">
                <a:solidFill>
                  <a:schemeClr val="tx1"/>
                </a:solidFill>
              </a:rPr>
              <a:t> the future, we suggest to </a:t>
            </a:r>
            <a:r>
              <a:rPr lang="en-US" sz="1200" dirty="0" smtClean="0">
                <a:solidFill>
                  <a:schemeClr val="tx1"/>
                </a:solidFill>
              </a:rPr>
              <a:t>buy a new one.</a:t>
            </a:r>
            <a:endParaRPr lang="it-IT" sz="1200" dirty="0" smtClean="0">
              <a:solidFill>
                <a:schemeClr val="tx1"/>
              </a:solidFill>
            </a:endParaRPr>
          </a:p>
          <a:p>
            <a:endParaRPr lang="it-IT"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15</a:t>
            </a:fld>
            <a:endParaRPr lang="de-DE"/>
          </a:p>
        </p:txBody>
      </p:sp>
    </p:spTree>
    <p:extLst>
      <p:ext uri="{BB962C8B-B14F-4D97-AF65-F5344CB8AC3E}">
        <p14:creationId xmlns:p14="http://schemas.microsoft.com/office/powerpoint/2010/main" val="377809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dirty="0" smtClean="0"/>
              <a:t>Those are the new issues </a:t>
            </a:r>
            <a:r>
              <a:rPr lang="en-US" b="1" baseline="0" dirty="0" smtClean="0"/>
              <a:t>we said that if we need </a:t>
            </a:r>
            <a:r>
              <a:rPr lang="en-US" b="1" dirty="0" smtClean="0"/>
              <a:t>to use </a:t>
            </a:r>
            <a:r>
              <a:rPr lang="en-US" dirty="0" smtClean="0"/>
              <a:t>the raspberry without a monitor in open areas where there is not available </a:t>
            </a:r>
            <a:r>
              <a:rPr lang="en-US" dirty="0" err="1" smtClean="0"/>
              <a:t>wifi</a:t>
            </a:r>
            <a:r>
              <a:rPr lang="en-US" dirty="0" smtClean="0"/>
              <a:t>, we had to write an </a:t>
            </a:r>
            <a:r>
              <a:rPr lang="en-US" dirty="0" err="1" smtClean="0"/>
              <a:t>autoboot</a:t>
            </a:r>
            <a:r>
              <a:rPr lang="en-US" dirty="0" smtClean="0"/>
              <a:t> program that automatically starts when we switch on the Raspberry, </a:t>
            </a:r>
            <a:r>
              <a:rPr lang="en-US" b="1" dirty="0" smtClean="0"/>
              <a:t>then it came out </a:t>
            </a:r>
            <a:r>
              <a:rPr lang="en-US" dirty="0" smtClean="0"/>
              <a:t>that it was too challenging. </a:t>
            </a:r>
            <a:r>
              <a:rPr lang="en-US" b="1" dirty="0" smtClean="0"/>
              <a:t>No worries because we found an</a:t>
            </a:r>
            <a:r>
              <a:rPr lang="en-US" b="1" baseline="0" dirty="0" smtClean="0"/>
              <a:t> e</a:t>
            </a:r>
            <a:r>
              <a:rPr lang="en-US" b="1" dirty="0" smtClean="0"/>
              <a:t>asier and faster way to solve this problem</a:t>
            </a:r>
            <a:r>
              <a:rPr lang="en-US" dirty="0" smtClean="0"/>
              <a:t>: We decided to make Raspberry an Access Point. </a:t>
            </a:r>
            <a:r>
              <a:rPr lang="en-US" b="1" dirty="0" smtClean="0"/>
              <a:t>Thank to this </a:t>
            </a:r>
            <a:r>
              <a:rPr lang="en-US" dirty="0" smtClean="0"/>
              <a:t>you don't need an available </a:t>
            </a:r>
            <a:r>
              <a:rPr lang="en-US" dirty="0" err="1" smtClean="0"/>
              <a:t>wifi</a:t>
            </a:r>
            <a:r>
              <a:rPr lang="en-US" dirty="0" smtClean="0"/>
              <a:t> connection : the Raspberry itself creates its own network. Any device with a </a:t>
            </a:r>
            <a:r>
              <a:rPr lang="en-US" dirty="0" err="1" smtClean="0"/>
              <a:t>Wifi</a:t>
            </a:r>
            <a:r>
              <a:rPr lang="en-US" dirty="0" smtClean="0"/>
              <a:t> connection can connect to the Raspberry network and remotely control it with the VNC application.</a:t>
            </a:r>
            <a:r>
              <a:rPr lang="en-US" baseline="0" dirty="0" smtClean="0"/>
              <a:t> (made to see in your laptop screen the desktop of the raspberry )</a:t>
            </a:r>
            <a:endParaRPr lang="en-US" dirty="0" smtClean="0"/>
          </a:p>
          <a:p>
            <a:endParaRPr lang="it-IT"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16</a:t>
            </a:fld>
            <a:endParaRPr lang="de-DE"/>
          </a:p>
        </p:txBody>
      </p:sp>
    </p:spTree>
    <p:extLst>
      <p:ext uri="{BB962C8B-B14F-4D97-AF65-F5344CB8AC3E}">
        <p14:creationId xmlns:p14="http://schemas.microsoft.com/office/powerpoint/2010/main" val="580638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What was most difficult/challenging situation (e.g. communication, language, culture differences, technical knowledge, </a:t>
            </a:r>
            <a:r>
              <a:rPr lang="en-US" dirty="0" err="1" smtClean="0"/>
              <a:t>etc</a:t>
            </a:r>
            <a:r>
              <a:rPr lang="en-US" dirty="0" smtClean="0"/>
              <a:t>…)</a:t>
            </a:r>
          </a:p>
          <a:p>
            <a:endParaRPr lang="en-US" dirty="0" smtClean="0"/>
          </a:p>
          <a:p>
            <a:r>
              <a:rPr lang="en-US" dirty="0" smtClean="0"/>
              <a:t>At the beginning the language was a huge obstacle, we </a:t>
            </a:r>
            <a:r>
              <a:rPr lang="en-US" dirty="0" err="1" smtClean="0"/>
              <a:t>belived</a:t>
            </a:r>
            <a:r>
              <a:rPr lang="en-US" dirty="0" smtClean="0"/>
              <a:t> that we could understand </a:t>
            </a:r>
            <a:r>
              <a:rPr lang="en-US" dirty="0" err="1" smtClean="0"/>
              <a:t>english</a:t>
            </a:r>
            <a:r>
              <a:rPr lang="en-US" dirty="0" smtClean="0"/>
              <a:t> but instead we figured out that the colloquial </a:t>
            </a:r>
            <a:r>
              <a:rPr lang="en-US" dirty="0" err="1" smtClean="0"/>
              <a:t>english</a:t>
            </a:r>
            <a:r>
              <a:rPr lang="en-US" dirty="0" smtClean="0"/>
              <a:t> is really hard to understand, above all in a scientific </a:t>
            </a:r>
            <a:r>
              <a:rPr lang="en-US" dirty="0" err="1" smtClean="0"/>
              <a:t>enviroment</a:t>
            </a:r>
            <a:r>
              <a:rPr lang="en-US" dirty="0" smtClean="0"/>
              <a:t> in which there are tons of specific and </a:t>
            </a:r>
            <a:r>
              <a:rPr lang="en-US" dirty="0" err="1" smtClean="0"/>
              <a:t>tecnics</a:t>
            </a:r>
            <a:r>
              <a:rPr lang="en-US" dirty="0" smtClean="0"/>
              <a:t> t</a:t>
            </a:r>
            <a:r>
              <a:rPr lang="en-US" b="1" dirty="0" smtClean="0"/>
              <a:t>erm  we had never </a:t>
            </a:r>
            <a:r>
              <a:rPr lang="en-US" b="1" dirty="0" err="1" smtClean="0"/>
              <a:t>haerd</a:t>
            </a:r>
            <a:r>
              <a:rPr lang="en-US" b="1" dirty="0" smtClean="0"/>
              <a:t> about like FORBUSH DECREASE</a:t>
            </a:r>
            <a:r>
              <a:rPr lang="en-US" dirty="0" smtClean="0"/>
              <a:t>.</a:t>
            </a:r>
          </a:p>
          <a:p>
            <a:endParaRPr lang="en-US" b="1" dirty="0" smtClean="0"/>
          </a:p>
          <a:p>
            <a:r>
              <a:rPr lang="en-US" b="1" dirty="0" smtClean="0"/>
              <a:t>We were lucky because </a:t>
            </a:r>
            <a:r>
              <a:rPr lang="en-US" dirty="0" smtClean="0"/>
              <a:t>we made local </a:t>
            </a:r>
            <a:r>
              <a:rPr lang="en-US" dirty="0" err="1" smtClean="0"/>
              <a:t>hawaiian</a:t>
            </a:r>
            <a:r>
              <a:rPr lang="en-US" dirty="0" smtClean="0"/>
              <a:t> friends that helped us to improve our English even if they were always making fun of our accent and our mistakes. we are happy they also showed us typical and beautiful things hidden in the island that only a local person can be aware of. (</a:t>
            </a:r>
            <a:r>
              <a:rPr lang="en-US" dirty="0" err="1" smtClean="0"/>
              <a:t>es</a:t>
            </a:r>
            <a:r>
              <a:rPr lang="en-US" dirty="0" smtClean="0"/>
              <a:t> tide pool hike </a:t>
            </a:r>
            <a:r>
              <a:rPr lang="en-US" dirty="0" err="1" smtClean="0"/>
              <a:t>maakapuu</a:t>
            </a:r>
            <a:r>
              <a:rPr lang="en-US" dirty="0" smtClean="0"/>
              <a:t> and  lighthouse)</a:t>
            </a:r>
          </a:p>
          <a:p>
            <a:endParaRPr lang="en-US" dirty="0" smtClean="0"/>
          </a:p>
          <a:p>
            <a:r>
              <a:rPr lang="en-US" b="1" dirty="0" smtClean="0"/>
              <a:t>Another struggle we</a:t>
            </a:r>
            <a:r>
              <a:rPr lang="en-US" b="1" baseline="0" dirty="0" smtClean="0"/>
              <a:t> had, was </a:t>
            </a:r>
            <a:r>
              <a:rPr lang="en-US" b="1" dirty="0" smtClean="0"/>
              <a:t>at the very start</a:t>
            </a:r>
            <a:r>
              <a:rPr lang="en-US" b="1" baseline="0" dirty="0" smtClean="0"/>
              <a:t> when we did the first </a:t>
            </a:r>
            <a:r>
              <a:rPr lang="en-US" b="0" baseline="0" dirty="0" smtClean="0"/>
              <a:t>meeting with you</a:t>
            </a:r>
            <a:r>
              <a:rPr lang="en-US" baseline="0" dirty="0" smtClean="0"/>
              <a:t>:</a:t>
            </a:r>
            <a:r>
              <a:rPr lang="en-US" dirty="0" smtClean="0"/>
              <a:t> we were worried not to manage to do everything, we saw all of you with huge expectations on us, and we were worried not to be</a:t>
            </a:r>
            <a:r>
              <a:rPr lang="en-US" baseline="0" dirty="0" smtClean="0"/>
              <a:t> good enough. </a:t>
            </a:r>
            <a:r>
              <a:rPr lang="en-US" dirty="0" smtClean="0"/>
              <a:t>Well,</a:t>
            </a:r>
            <a:r>
              <a:rPr lang="en-US" baseline="0" dirty="0" smtClean="0"/>
              <a:t> we actually </a:t>
            </a:r>
            <a:r>
              <a:rPr lang="en-US" b="1" baseline="0" dirty="0" smtClean="0"/>
              <a:t>want to thank you</a:t>
            </a:r>
            <a:r>
              <a:rPr lang="en-US" baseline="0" dirty="0" smtClean="0"/>
              <a:t> because at</a:t>
            </a:r>
            <a:r>
              <a:rPr lang="en-US" dirty="0" smtClean="0"/>
              <a:t> the end we did things that we would have never expected to be able to do.</a:t>
            </a:r>
          </a:p>
          <a:p>
            <a:endParaRPr lang="en-US" dirty="0" smtClean="0"/>
          </a:p>
          <a:p>
            <a:r>
              <a:rPr lang="en-US" dirty="0" smtClean="0"/>
              <a:t>we are also glad that </a:t>
            </a:r>
            <a:r>
              <a:rPr lang="en-US" dirty="0" err="1" smtClean="0"/>
              <a:t>silvia</a:t>
            </a:r>
            <a:r>
              <a:rPr lang="en-US" dirty="0" smtClean="0"/>
              <a:t> gave us a lot of tips and </a:t>
            </a:r>
            <a:r>
              <a:rPr lang="en-US" dirty="0" err="1" smtClean="0"/>
              <a:t>triks</a:t>
            </a:r>
            <a:r>
              <a:rPr lang="en-US" dirty="0" smtClean="0"/>
              <a:t> in the beginning introducing us to </a:t>
            </a:r>
            <a:r>
              <a:rPr lang="en-US" dirty="0" err="1" smtClean="0"/>
              <a:t>honolulu</a:t>
            </a:r>
            <a:r>
              <a:rPr lang="en-US" dirty="0" smtClean="0"/>
              <a:t> and uh. </a:t>
            </a:r>
          </a:p>
          <a:p>
            <a:endParaRPr lang="en-US" dirty="0" smtClean="0"/>
          </a:p>
          <a:p>
            <a:endParaRPr lang="it-IT"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17</a:t>
            </a:fld>
            <a:endParaRPr lang="de-DE"/>
          </a:p>
        </p:txBody>
      </p:sp>
    </p:spTree>
    <p:extLst>
      <p:ext uri="{BB962C8B-B14F-4D97-AF65-F5344CB8AC3E}">
        <p14:creationId xmlns:p14="http://schemas.microsoft.com/office/powerpoint/2010/main" val="1585247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It was important to actively participate in the life of the department because we met a lot of people.</a:t>
            </a:r>
          </a:p>
          <a:p>
            <a:r>
              <a:rPr lang="en-US" dirty="0" smtClean="0"/>
              <a:t>for example we often attended the weekly colloquium in which experts were presenting their experiments. The topics weren't our field so we didn't understand half of the conversations, but Those talks opened our minds to how the SAIENTIFIC scientific environment is wide,</a:t>
            </a:r>
            <a:r>
              <a:rPr lang="en-US" baseline="0" dirty="0" smtClean="0"/>
              <a:t> </a:t>
            </a:r>
            <a:r>
              <a:rPr lang="en-US" dirty="0" smtClean="0"/>
              <a:t>active, inspiring, and stimulating.</a:t>
            </a:r>
          </a:p>
          <a:p>
            <a:r>
              <a:rPr lang="en-US" dirty="0" smtClean="0"/>
              <a:t>Another example is the </a:t>
            </a:r>
            <a:r>
              <a:rPr lang="en-US" dirty="0" err="1" smtClean="0"/>
              <a:t>tgif</a:t>
            </a:r>
            <a:r>
              <a:rPr lang="en-US" dirty="0" smtClean="0"/>
              <a:t>, the department is alive and every </a:t>
            </a:r>
            <a:r>
              <a:rPr lang="en-US" dirty="0" err="1" smtClean="0"/>
              <a:t>friday</a:t>
            </a:r>
            <a:r>
              <a:rPr lang="en-US" dirty="0" smtClean="0"/>
              <a:t> people meet in the square outside to talk in front of a fresh beer. here we meet some guys from the electronics laboratory in the second floor.</a:t>
            </a:r>
          </a:p>
          <a:p>
            <a:r>
              <a:rPr lang="en-US" dirty="0" smtClean="0"/>
              <a:t> we talked a lot with them. They lent us tools (also the surfboards!)</a:t>
            </a:r>
            <a:r>
              <a:rPr lang="en-US" baseline="0" dirty="0" smtClean="0"/>
              <a:t> </a:t>
            </a:r>
            <a:r>
              <a:rPr lang="en-US" dirty="0" smtClean="0"/>
              <a:t>and with their knowledge background they helped us to predict the risks we did not think about and give advice on how to make the project more professional.</a:t>
            </a:r>
          </a:p>
          <a:p>
            <a:r>
              <a:rPr lang="en-US" dirty="0" smtClean="0"/>
              <a:t>We also met physics students who helped us revise the python code and understand the theoretical physical part of the project.</a:t>
            </a:r>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18</a:t>
            </a:fld>
            <a:endParaRPr lang="de-DE"/>
          </a:p>
        </p:txBody>
      </p:sp>
    </p:spTree>
    <p:extLst>
      <p:ext uri="{BB962C8B-B14F-4D97-AF65-F5344CB8AC3E}">
        <p14:creationId xmlns:p14="http://schemas.microsoft.com/office/powerpoint/2010/main" val="1534347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Those are things we wish we had known before start: </a:t>
            </a:r>
          </a:p>
          <a:p>
            <a:r>
              <a:rPr lang="en-US" dirty="0" smtClean="0"/>
              <a:t>How to plan</a:t>
            </a:r>
            <a:r>
              <a:rPr lang="en-US" baseline="0" dirty="0" smtClean="0"/>
              <a:t> and organize our steps:</a:t>
            </a:r>
            <a:endParaRPr lang="en-US" dirty="0" smtClean="0"/>
          </a:p>
          <a:p>
            <a:r>
              <a:rPr lang="en-US" dirty="0" smtClean="0"/>
              <a:t>IN is schedule Davin planned that to write the documentation were necessary two weeks, we weren't convinced about it, we thought that 3-4 days were enough to write everything down, but in the </a:t>
            </a:r>
            <a:r>
              <a:rPr lang="en-US" b="0" dirty="0" smtClean="0"/>
              <a:t>end</a:t>
            </a:r>
            <a:r>
              <a:rPr lang="en-US" b="1" dirty="0" smtClean="0"/>
              <a:t> Davin was right</a:t>
            </a:r>
            <a:r>
              <a:rPr lang="en-US" dirty="0" smtClean="0"/>
              <a:t>, we wish we had more time to write everything down!</a:t>
            </a:r>
          </a:p>
          <a:p>
            <a:r>
              <a:rPr lang="en-US" dirty="0" smtClean="0"/>
              <a:t>Organization is crucial to working efficiently,</a:t>
            </a:r>
            <a:r>
              <a:rPr lang="en-US" baseline="0" dirty="0" smtClean="0"/>
              <a:t> </a:t>
            </a:r>
            <a:r>
              <a:rPr lang="en-US" dirty="0" smtClean="0"/>
              <a:t>to define milestones is very helpful to achieve the result and stay focused. Keep reported everything you do and constantly take stock of the situation because in the sea of information that you are learning it’s easy to get lost and go off topic. </a:t>
            </a:r>
          </a:p>
          <a:p>
            <a:r>
              <a:rPr lang="en-US" b="1" dirty="0" smtClean="0"/>
              <a:t>From </a:t>
            </a:r>
            <a:r>
              <a:rPr lang="en-US" b="1" dirty="0" err="1" smtClean="0"/>
              <a:t>Dr</a:t>
            </a:r>
            <a:r>
              <a:rPr lang="en-US" b="1" dirty="0" smtClean="0"/>
              <a:t> </a:t>
            </a:r>
            <a:r>
              <a:rPr lang="en-US" b="1" dirty="0" err="1" smtClean="0"/>
              <a:t>Bindi</a:t>
            </a:r>
            <a:r>
              <a:rPr lang="en-US" b="1" dirty="0" smtClean="0"/>
              <a:t> </a:t>
            </a:r>
            <a:r>
              <a:rPr lang="en-US" dirty="0" smtClean="0"/>
              <a:t>we learnt how to be</a:t>
            </a:r>
            <a:r>
              <a:rPr lang="en-US" baseline="0" dirty="0" smtClean="0"/>
              <a:t> positive and happy in every situation. </a:t>
            </a:r>
          </a:p>
          <a:p>
            <a:r>
              <a:rPr lang="en-US" baseline="0" dirty="0" smtClean="0"/>
              <a:t>We also learnt </a:t>
            </a:r>
            <a:r>
              <a:rPr lang="en-US" dirty="0" smtClean="0"/>
              <a:t>that in life and work, is very important to create connections with people in order to share knowledge and receive more opportunities for personal growth. </a:t>
            </a:r>
          </a:p>
          <a:p>
            <a:r>
              <a:rPr lang="en-US" dirty="0" smtClean="0"/>
              <a:t>Besides when you have to face up to something very challenging you don’t have to panic! You</a:t>
            </a:r>
            <a:r>
              <a:rPr lang="en-US" baseline="0" dirty="0" smtClean="0"/>
              <a:t> just </a:t>
            </a:r>
            <a:r>
              <a:rPr lang="en-US" dirty="0" smtClean="0"/>
              <a:t>need to calm down, start from the easiest step and go on little by little. </a:t>
            </a:r>
          </a:p>
          <a:p>
            <a:endParaRPr lang="en-US" dirty="0" smtClean="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19</a:t>
            </a:fld>
            <a:endParaRPr lang="de-DE"/>
          </a:p>
        </p:txBody>
      </p:sp>
    </p:spTree>
    <p:extLst>
      <p:ext uri="{BB962C8B-B14F-4D97-AF65-F5344CB8AC3E}">
        <p14:creationId xmlns:p14="http://schemas.microsoft.com/office/powerpoint/2010/main" val="83064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err="1" smtClean="0"/>
              <a:t>Today</a:t>
            </a:r>
            <a:r>
              <a:rPr lang="it-IT" b="1" dirty="0" smtClean="0"/>
              <a:t> </a:t>
            </a:r>
            <a:r>
              <a:rPr lang="it-IT" b="1" dirty="0" err="1" smtClean="0"/>
              <a:t>we</a:t>
            </a:r>
            <a:r>
              <a:rPr lang="it-IT" b="1" dirty="0" smtClean="0"/>
              <a:t> are </a:t>
            </a:r>
            <a:r>
              <a:rPr lang="it-IT" b="1" dirty="0" err="1" smtClean="0"/>
              <a:t>going</a:t>
            </a:r>
            <a:r>
              <a:rPr lang="it-IT" b="1" dirty="0" smtClean="0"/>
              <a:t> to </a:t>
            </a:r>
            <a:r>
              <a:rPr lang="it-IT" b="1" dirty="0" err="1" smtClean="0"/>
              <a:t>summarize</a:t>
            </a:r>
            <a:r>
              <a:rPr lang="it-IT" b="1" baseline="0" dirty="0" smtClean="0"/>
              <a:t> </a:t>
            </a:r>
            <a:r>
              <a:rPr lang="it-IT" baseline="0" dirty="0" smtClean="0"/>
              <a:t>the </a:t>
            </a:r>
            <a:r>
              <a:rPr lang="it-IT" baseline="0" dirty="0" err="1" smtClean="0"/>
              <a:t>goals</a:t>
            </a:r>
            <a:r>
              <a:rPr lang="it-IT" baseline="0" dirty="0" smtClean="0"/>
              <a:t> and </a:t>
            </a:r>
            <a:r>
              <a:rPr lang="it-IT" baseline="0" dirty="0" err="1" smtClean="0"/>
              <a:t>objective</a:t>
            </a:r>
            <a:r>
              <a:rPr lang="it-IT" baseline="0" dirty="0" smtClean="0"/>
              <a:t> </a:t>
            </a:r>
            <a:r>
              <a:rPr lang="it-IT" b="1" baseline="0" dirty="0" smtClean="0"/>
              <a:t>of </a:t>
            </a:r>
            <a:r>
              <a:rPr lang="it-IT" b="1" baseline="0" dirty="0" err="1" smtClean="0"/>
              <a:t>our</a:t>
            </a:r>
            <a:r>
              <a:rPr lang="it-IT" b="1" baseline="0" dirty="0" smtClean="0"/>
              <a:t> </a:t>
            </a:r>
            <a:r>
              <a:rPr lang="it-IT" b="1" baseline="0" dirty="0" err="1" smtClean="0"/>
              <a:t>project</a:t>
            </a:r>
            <a:r>
              <a:rPr lang="it-IT" baseline="0" dirty="0" smtClean="0"/>
              <a:t>, </a:t>
            </a:r>
            <a:r>
              <a:rPr lang="it-IT" baseline="0" dirty="0" err="1" smtClean="0"/>
              <a:t>present</a:t>
            </a:r>
            <a:r>
              <a:rPr lang="it-IT" baseline="0" dirty="0" smtClean="0"/>
              <a:t> the </a:t>
            </a:r>
            <a:r>
              <a:rPr lang="it-IT" baseline="0" dirty="0" err="1" smtClean="0"/>
              <a:t>results</a:t>
            </a:r>
            <a:r>
              <a:rPr lang="it-IT" baseline="0" dirty="0" smtClean="0"/>
              <a:t> of </a:t>
            </a:r>
            <a:r>
              <a:rPr lang="it-IT" baseline="0" dirty="0" err="1" smtClean="0"/>
              <a:t>our</a:t>
            </a:r>
            <a:r>
              <a:rPr lang="it-IT" baseline="0" dirty="0" smtClean="0"/>
              <a:t> trip to Big Island and </a:t>
            </a:r>
            <a:r>
              <a:rPr lang="it-IT" baseline="0" dirty="0" err="1" smtClean="0"/>
              <a:t>we</a:t>
            </a:r>
            <a:r>
              <a:rPr lang="it-IT" baseline="0" dirty="0" smtClean="0"/>
              <a:t> </a:t>
            </a:r>
            <a:r>
              <a:rPr lang="it-IT" baseline="0" dirty="0" err="1" smtClean="0"/>
              <a:t>will</a:t>
            </a:r>
            <a:r>
              <a:rPr lang="it-IT" baseline="0" dirty="0" smtClean="0"/>
              <a:t> talk for a </a:t>
            </a:r>
            <a:r>
              <a:rPr lang="it-IT" baseline="0" dirty="0" err="1" smtClean="0"/>
              <a:t>while</a:t>
            </a:r>
            <a:r>
              <a:rPr lang="it-IT" baseline="0" dirty="0" smtClean="0"/>
              <a:t> </a:t>
            </a:r>
            <a:r>
              <a:rPr lang="it-IT" baseline="0" dirty="0" err="1" smtClean="0"/>
              <a:t>about</a:t>
            </a:r>
            <a:r>
              <a:rPr lang="it-IT" baseline="0" dirty="0" smtClean="0"/>
              <a:t> the </a:t>
            </a:r>
            <a:r>
              <a:rPr lang="it-IT" baseline="0" dirty="0" err="1" smtClean="0"/>
              <a:t>lessons</a:t>
            </a:r>
            <a:r>
              <a:rPr lang="it-IT" baseline="0" dirty="0" smtClean="0"/>
              <a:t> </a:t>
            </a:r>
            <a:r>
              <a:rPr lang="it-IT" baseline="0" dirty="0" err="1" smtClean="0"/>
              <a:t>we</a:t>
            </a:r>
            <a:r>
              <a:rPr lang="it-IT" baseline="0" dirty="0" smtClean="0"/>
              <a:t> </a:t>
            </a:r>
            <a:r>
              <a:rPr lang="it-IT" baseline="0" dirty="0" err="1" smtClean="0"/>
              <a:t>learned</a:t>
            </a:r>
            <a:r>
              <a:rPr lang="it-IT" baseline="0" dirty="0" smtClean="0"/>
              <a:t> and the </a:t>
            </a:r>
            <a:r>
              <a:rPr lang="it-IT" baseline="0" dirty="0" err="1" smtClean="0"/>
              <a:t>awsome</a:t>
            </a:r>
            <a:r>
              <a:rPr lang="it-IT" baseline="0" dirty="0" smtClean="0"/>
              <a:t> </a:t>
            </a:r>
            <a:r>
              <a:rPr lang="it-IT" baseline="0" dirty="0" err="1" smtClean="0"/>
              <a:t>journey</a:t>
            </a:r>
            <a:r>
              <a:rPr lang="it-IT" baseline="0" dirty="0" smtClean="0"/>
              <a:t> he </a:t>
            </a:r>
            <a:r>
              <a:rPr lang="it-IT" baseline="0" dirty="0" err="1" smtClean="0"/>
              <a:t>did</a:t>
            </a:r>
            <a:r>
              <a:rPr lang="it-IT" baseline="0" dirty="0" smtClean="0"/>
              <a:t>.</a:t>
            </a:r>
            <a:endParaRPr lang="en-GB"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2</a:t>
            </a:fld>
            <a:endParaRPr lang="de-DE"/>
          </a:p>
        </p:txBody>
      </p:sp>
    </p:spTree>
    <p:extLst>
      <p:ext uri="{BB962C8B-B14F-4D97-AF65-F5344CB8AC3E}">
        <p14:creationId xmlns:p14="http://schemas.microsoft.com/office/powerpoint/2010/main" val="985263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l">
              <a:spcBef>
                <a:spcPts val="1200"/>
              </a:spcBef>
              <a:buSzPts val="2000"/>
              <a:buFont typeface="Arial" pitchFamily="34" charset="0"/>
              <a:buNone/>
            </a:pPr>
            <a:endParaRPr lang="en-US" sz="1200" dirty="0" smtClean="0">
              <a:solidFill>
                <a:schemeClr val="tx1"/>
              </a:solidFill>
            </a:endParaRPr>
          </a:p>
          <a:p>
            <a:pPr marL="0" indent="0" algn="l">
              <a:spcBef>
                <a:spcPts val="1200"/>
              </a:spcBef>
              <a:buSzPts val="2000"/>
              <a:buFont typeface="Arial" pitchFamily="34" charset="0"/>
              <a:buNone/>
            </a:pPr>
            <a:r>
              <a:rPr lang="en-US" sz="1200" dirty="0" smtClean="0">
                <a:solidFill>
                  <a:schemeClr val="tx1"/>
                </a:solidFill>
              </a:rPr>
              <a:t>Constantly experiment without being afraid of failure</a:t>
            </a:r>
            <a:r>
              <a:rPr lang="en-US" sz="1200" baseline="0" dirty="0" smtClean="0">
                <a:solidFill>
                  <a:schemeClr val="tx1"/>
                </a:solidFill>
              </a:rPr>
              <a:t> be brave </a:t>
            </a:r>
            <a:r>
              <a:rPr lang="en-US" sz="1200" baseline="0" dirty="0" err="1" smtClean="0">
                <a:solidFill>
                  <a:schemeClr val="tx1"/>
                </a:solidFill>
              </a:rPr>
              <a:t>enought</a:t>
            </a:r>
            <a:r>
              <a:rPr lang="en-US" sz="1200" baseline="0" dirty="0" smtClean="0">
                <a:solidFill>
                  <a:schemeClr val="tx1"/>
                </a:solidFill>
              </a:rPr>
              <a:t> to put in practice what you are learning.</a:t>
            </a:r>
            <a:endParaRPr lang="en-US" sz="1200" dirty="0" smtClean="0">
              <a:solidFill>
                <a:schemeClr val="tx1"/>
              </a:solidFill>
            </a:endParaRPr>
          </a:p>
          <a:p>
            <a:endParaRPr lang="en-GB" dirty="0" smtClean="0"/>
          </a:p>
          <a:p>
            <a:endParaRPr lang="en-GB" dirty="0" smtClean="0"/>
          </a:p>
          <a:p>
            <a:r>
              <a:rPr lang="en-US" dirty="0" err="1" smtClean="0"/>
              <a:t>matilde</a:t>
            </a:r>
            <a:r>
              <a:rPr lang="en-US" dirty="0" smtClean="0"/>
              <a:t> realized that: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solidFill>
                  <a:schemeClr val="tx1"/>
                </a:solidFill>
              </a:rPr>
              <a:t>I would like to learn</a:t>
            </a:r>
            <a:r>
              <a:rPr lang="en-US" sz="1200" baseline="0" dirty="0" smtClean="0">
                <a:solidFill>
                  <a:schemeClr val="tx1"/>
                </a:solidFill>
              </a:rPr>
              <a:t> t</a:t>
            </a:r>
            <a:r>
              <a:rPr lang="en-US" sz="1200" dirty="0" smtClean="0">
                <a:solidFill>
                  <a:schemeClr val="tx1"/>
                </a:solidFill>
              </a:rPr>
              <a:t>o be more confident of what I think and learn to express my intuition to others, because in a team you need communication. Everyone must understand where and why an idea was born.</a:t>
            </a:r>
            <a:r>
              <a:rPr lang="en-US" sz="1200" baseline="0" dirty="0" smtClean="0">
                <a:solidFill>
                  <a:schemeClr val="tx1"/>
                </a:solidFill>
              </a:rPr>
              <a:t> </a:t>
            </a:r>
            <a:r>
              <a:rPr lang="en-US" smtClean="0"/>
              <a:t>When you have an intuition that can be valid, if you cannot explain it to others it is</a:t>
            </a:r>
            <a:r>
              <a:rPr lang="en-US" baseline="0" smtClean="0"/>
              <a:t> impossible </a:t>
            </a:r>
            <a:r>
              <a:rPr lang="en-US" smtClean="0"/>
              <a:t>to concretize it and you contribute</a:t>
            </a:r>
            <a:r>
              <a:rPr lang="en-US" baseline="0" smtClean="0"/>
              <a:t> is useless</a:t>
            </a:r>
            <a:r>
              <a:rPr lang="en-US" smtClean="0"/>
              <a:t>. </a:t>
            </a:r>
          </a:p>
          <a:p>
            <a:pPr marL="0" indent="0" algn="l">
              <a:spcBef>
                <a:spcPts val="1200"/>
              </a:spcBef>
              <a:buSzPts val="2000"/>
              <a:buFont typeface="Arial" pitchFamily="34" charset="0"/>
              <a:buNone/>
            </a:pPr>
            <a:endParaRPr lang="en-US" dirty="0" smtClean="0"/>
          </a:p>
          <a:p>
            <a:r>
              <a:rPr lang="en-US" dirty="0" err="1" smtClean="0"/>
              <a:t>giorgia</a:t>
            </a:r>
            <a:r>
              <a:rPr lang="en-US" dirty="0" smtClean="0"/>
              <a:t> realized that:</a:t>
            </a:r>
            <a:endParaRPr lang="en-GB" dirty="0" smtClean="0"/>
          </a:p>
          <a:p>
            <a:r>
              <a:rPr lang="en-GB" dirty="0" smtClean="0"/>
              <a:t>Before coming here I was very worried about what people think about you ( maybe because I live in a very small village ad you cannot go unnoticed) </a:t>
            </a:r>
          </a:p>
          <a:p>
            <a:r>
              <a:rPr lang="en-GB" dirty="0" smtClean="0"/>
              <a:t>I was very shy, afraid to be totally myself, and </a:t>
            </a:r>
            <a:r>
              <a:rPr lang="en-GB" dirty="0" err="1" smtClean="0"/>
              <a:t>i</a:t>
            </a:r>
            <a:r>
              <a:rPr lang="en-GB" dirty="0" smtClean="0"/>
              <a:t> was always trying to follow the others to not go out of the box. Here I learned how to be more chill, how to live with aloha and </a:t>
            </a:r>
            <a:r>
              <a:rPr lang="en-GB" dirty="0" err="1" smtClean="0"/>
              <a:t>i</a:t>
            </a:r>
            <a:r>
              <a:rPr lang="en-GB" dirty="0" smtClean="0"/>
              <a:t> realized that the negative aspects </a:t>
            </a:r>
            <a:r>
              <a:rPr lang="en-GB" dirty="0" err="1" smtClean="0"/>
              <a:t>i</a:t>
            </a:r>
            <a:r>
              <a:rPr lang="en-GB" dirty="0" smtClean="0"/>
              <a:t> was trying to hide (that more or less everyone tries to hide) are not actually negative! those are just the peculiarities that make you </a:t>
            </a:r>
            <a:r>
              <a:rPr lang="en-GB" dirty="0" err="1" smtClean="0"/>
              <a:t>different,that</a:t>
            </a:r>
            <a:r>
              <a:rPr lang="en-GB" dirty="0" smtClean="0"/>
              <a:t> make you interesting for other people and that obviously make you what you are!! So now I feel more confident</a:t>
            </a:r>
          </a:p>
          <a:p>
            <a:endParaRPr lang="en-US" dirty="0" smtClean="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20</a:t>
            </a:fld>
            <a:endParaRPr lang="de-DE"/>
          </a:p>
        </p:txBody>
      </p:sp>
    </p:spTree>
    <p:extLst>
      <p:ext uri="{BB962C8B-B14F-4D97-AF65-F5344CB8AC3E}">
        <p14:creationId xmlns:p14="http://schemas.microsoft.com/office/powerpoint/2010/main" val="2930384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We are almost</a:t>
            </a:r>
            <a:r>
              <a:rPr lang="en-US" baseline="0" dirty="0" smtClean="0"/>
              <a:t> at the end the presentation</a:t>
            </a:r>
          </a:p>
          <a:p>
            <a:r>
              <a:rPr lang="en-US" dirty="0" smtClean="0"/>
              <a:t>improve our project with a new </a:t>
            </a:r>
            <a:r>
              <a:rPr lang="en-US" dirty="0" err="1" smtClean="0"/>
              <a:t>gps</a:t>
            </a:r>
            <a:r>
              <a:rPr lang="en-US" dirty="0" smtClean="0"/>
              <a:t>, eventually try a camera with a bigger sensor. </a:t>
            </a:r>
          </a:p>
          <a:p>
            <a:r>
              <a:rPr lang="en-US" dirty="0" err="1" smtClean="0"/>
              <a:t>florine</a:t>
            </a:r>
            <a:r>
              <a:rPr lang="en-US" dirty="0" smtClean="0"/>
              <a:t> will do a specific cosmic ray detector with a scintillator and </a:t>
            </a:r>
            <a:r>
              <a:rPr lang="en-US" dirty="0" err="1" smtClean="0"/>
              <a:t>fotomultiplayer</a:t>
            </a:r>
            <a:r>
              <a:rPr lang="en-US" dirty="0" smtClean="0"/>
              <a:t> but it will be more difficult to distinguish the cosmic radiation from the radioactive one.</a:t>
            </a:r>
            <a:endParaRPr lang="it-IT"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21</a:t>
            </a:fld>
            <a:endParaRPr lang="de-DE"/>
          </a:p>
        </p:txBody>
      </p:sp>
    </p:spTree>
    <p:extLst>
      <p:ext uri="{BB962C8B-B14F-4D97-AF65-F5344CB8AC3E}">
        <p14:creationId xmlns:p14="http://schemas.microsoft.com/office/powerpoint/2010/main" val="3647121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u="sng"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22</a:t>
            </a:fld>
            <a:endParaRPr lang="de-DE"/>
          </a:p>
        </p:txBody>
      </p:sp>
    </p:spTree>
    <p:extLst>
      <p:ext uri="{BB962C8B-B14F-4D97-AF65-F5344CB8AC3E}">
        <p14:creationId xmlns:p14="http://schemas.microsoft.com/office/powerpoint/2010/main" val="3103277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As</a:t>
            </a:r>
            <a:r>
              <a:rPr lang="it-IT" dirty="0" smtClean="0"/>
              <a:t> </a:t>
            </a:r>
            <a:r>
              <a:rPr lang="it-IT" dirty="0" err="1" smtClean="0"/>
              <a:t>always</a:t>
            </a:r>
            <a:r>
              <a:rPr lang="it-IT" dirty="0" smtClean="0"/>
              <a:t> I </a:t>
            </a:r>
            <a:r>
              <a:rPr lang="it-IT" dirty="0" err="1" smtClean="0"/>
              <a:t>am</a:t>
            </a:r>
            <a:r>
              <a:rPr lang="it-IT" dirty="0" smtClean="0"/>
              <a:t> Giorgia and </a:t>
            </a:r>
            <a:r>
              <a:rPr lang="it-IT" dirty="0" err="1" smtClean="0"/>
              <a:t>this</a:t>
            </a:r>
            <a:r>
              <a:rPr lang="it-IT" dirty="0" smtClean="0"/>
              <a:t> </a:t>
            </a:r>
            <a:r>
              <a:rPr lang="it-IT" dirty="0" err="1" smtClean="0"/>
              <a:t>is</a:t>
            </a:r>
            <a:r>
              <a:rPr lang="it-IT" dirty="0" smtClean="0"/>
              <a:t> Matilde </a:t>
            </a:r>
            <a:endParaRPr lang="en-GB"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3</a:t>
            </a:fld>
            <a:endParaRPr lang="de-DE"/>
          </a:p>
        </p:txBody>
      </p:sp>
    </p:spTree>
    <p:extLst>
      <p:ext uri="{BB962C8B-B14F-4D97-AF65-F5344CB8AC3E}">
        <p14:creationId xmlns:p14="http://schemas.microsoft.com/office/powerpoint/2010/main" val="3641787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And </a:t>
            </a:r>
            <a:r>
              <a:rPr lang="it-IT" dirty="0" err="1" smtClean="0"/>
              <a:t>Those</a:t>
            </a:r>
            <a:r>
              <a:rPr lang="it-IT" baseline="0" dirty="0" smtClean="0"/>
              <a:t> are the </a:t>
            </a:r>
            <a:r>
              <a:rPr lang="it-IT" baseline="0" dirty="0" err="1" smtClean="0"/>
              <a:t>precious</a:t>
            </a:r>
            <a:r>
              <a:rPr lang="it-IT" baseline="0" dirty="0" smtClean="0"/>
              <a:t> </a:t>
            </a:r>
            <a:r>
              <a:rPr lang="it-IT" baseline="0" dirty="0" err="1" smtClean="0"/>
              <a:t>components</a:t>
            </a:r>
            <a:r>
              <a:rPr lang="it-IT" baseline="0" dirty="0" smtClean="0"/>
              <a:t> of </a:t>
            </a:r>
            <a:r>
              <a:rPr lang="it-IT" baseline="0" dirty="0" err="1" smtClean="0"/>
              <a:t>our</a:t>
            </a:r>
            <a:r>
              <a:rPr lang="it-IT" baseline="0" dirty="0" smtClean="0"/>
              <a:t> team.</a:t>
            </a:r>
            <a:endParaRPr lang="en-GB"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4</a:t>
            </a:fld>
            <a:endParaRPr lang="de-DE"/>
          </a:p>
        </p:txBody>
      </p:sp>
    </p:spTree>
    <p:extLst>
      <p:ext uri="{BB962C8B-B14F-4D97-AF65-F5344CB8AC3E}">
        <p14:creationId xmlns:p14="http://schemas.microsoft.com/office/powerpoint/2010/main" val="109189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smtClean="0"/>
              <a:t>Here</a:t>
            </a:r>
            <a:r>
              <a:rPr lang="it-IT" b="1" baseline="0" dirty="0" smtClean="0"/>
              <a:t> </a:t>
            </a:r>
            <a:r>
              <a:rPr lang="it-IT" b="1" baseline="0" dirty="0" err="1" smtClean="0"/>
              <a:t>is</a:t>
            </a:r>
            <a:r>
              <a:rPr lang="it-IT" b="1" baseline="0" dirty="0" smtClean="0"/>
              <a:t> </a:t>
            </a:r>
            <a:r>
              <a:rPr lang="it-IT" b="1" dirty="0" smtClean="0"/>
              <a:t>a </a:t>
            </a:r>
            <a:r>
              <a:rPr lang="it-IT" b="1" dirty="0" err="1" smtClean="0"/>
              <a:t>reminder</a:t>
            </a:r>
            <a:r>
              <a:rPr lang="it-IT" b="1" dirty="0" smtClean="0"/>
              <a:t> of </a:t>
            </a:r>
            <a:r>
              <a:rPr lang="it-IT" b="1" dirty="0" err="1" smtClean="0"/>
              <a:t>what</a:t>
            </a:r>
            <a:r>
              <a:rPr lang="it-IT" b="1" dirty="0" smtClean="0"/>
              <a:t> </a:t>
            </a:r>
            <a:r>
              <a:rPr lang="it-IT" b="1" dirty="0" err="1" smtClean="0"/>
              <a:t>was</a:t>
            </a:r>
            <a:r>
              <a:rPr lang="it-IT" b="1" dirty="0" smtClean="0"/>
              <a:t> </a:t>
            </a:r>
            <a:r>
              <a:rPr lang="it-IT" b="1" dirty="0" err="1" smtClean="0"/>
              <a:t>our</a:t>
            </a:r>
            <a:r>
              <a:rPr lang="it-IT" b="1" baseline="0" dirty="0" smtClean="0"/>
              <a:t> </a:t>
            </a:r>
            <a:r>
              <a:rPr lang="it-IT" b="1" baseline="0" dirty="0" err="1" smtClean="0"/>
              <a:t>initial</a:t>
            </a:r>
            <a:r>
              <a:rPr lang="it-IT" b="1" baseline="0" dirty="0" smtClean="0"/>
              <a:t> </a:t>
            </a:r>
            <a:r>
              <a:rPr lang="it-IT" b="1" baseline="0" dirty="0" err="1" smtClean="0"/>
              <a:t>project</a:t>
            </a:r>
            <a:r>
              <a:rPr lang="it-IT" b="1" baseline="0" dirty="0" smtClean="0"/>
              <a:t>.</a:t>
            </a:r>
            <a:r>
              <a:rPr lang="it-IT" baseline="0" dirty="0" smtClean="0"/>
              <a:t/>
            </a:r>
            <a:br>
              <a:rPr lang="it-IT" baseline="0" dirty="0" smtClean="0"/>
            </a:br>
            <a:r>
              <a:rPr lang="it-IT" baseline="0" dirty="0" err="1" smtClean="0"/>
              <a:t>We</a:t>
            </a:r>
            <a:r>
              <a:rPr lang="it-IT" baseline="0" dirty="0" smtClean="0"/>
              <a:t> </a:t>
            </a:r>
            <a:r>
              <a:rPr lang="it-IT" baseline="0" dirty="0" err="1" smtClean="0"/>
              <a:t>wanted</a:t>
            </a:r>
            <a:r>
              <a:rPr lang="it-IT" baseline="0" dirty="0" smtClean="0"/>
              <a:t> to </a:t>
            </a:r>
            <a:r>
              <a:rPr lang="it-IT" baseline="0" dirty="0" err="1" smtClean="0"/>
              <a:t>build</a:t>
            </a:r>
            <a:r>
              <a:rPr lang="it-IT" baseline="0" dirty="0" smtClean="0"/>
              <a:t> a detector </a:t>
            </a:r>
            <a:r>
              <a:rPr lang="it-IT" baseline="0" dirty="0" err="1" smtClean="0"/>
              <a:t>prototype</a:t>
            </a:r>
            <a:r>
              <a:rPr lang="it-IT" baseline="0" dirty="0" smtClean="0"/>
              <a:t> </a:t>
            </a:r>
            <a:r>
              <a:rPr lang="it-IT" baseline="0" dirty="0" err="1" smtClean="0"/>
              <a:t>capable</a:t>
            </a:r>
            <a:r>
              <a:rPr lang="it-IT" baseline="0" dirty="0" smtClean="0"/>
              <a:t> </a:t>
            </a:r>
            <a:r>
              <a:rPr lang="en-US" sz="1200" dirty="0" smtClean="0">
                <a:solidFill>
                  <a:schemeClr val="tx1"/>
                </a:solidFill>
              </a:rPr>
              <a:t>of detecting particles with inexpensive,</a:t>
            </a:r>
            <a:r>
              <a:rPr lang="en-US" sz="1200" baseline="0" dirty="0" smtClean="0">
                <a:solidFill>
                  <a:schemeClr val="tx1"/>
                </a:solidFill>
              </a:rPr>
              <a:t> easy to find </a:t>
            </a:r>
            <a:r>
              <a:rPr lang="en-US" sz="1200" dirty="0" smtClean="0">
                <a:solidFill>
                  <a:schemeClr val="tx1"/>
                </a:solidFill>
              </a:rPr>
              <a:t>and simple components in order to make this device attractive</a:t>
            </a:r>
            <a:r>
              <a:rPr lang="en-US" sz="1200" baseline="0" dirty="0" smtClean="0">
                <a:solidFill>
                  <a:schemeClr val="tx1"/>
                </a:solidFill>
              </a:rPr>
              <a:t> to students.</a:t>
            </a:r>
          </a:p>
          <a:p>
            <a:endParaRPr lang="en-US" sz="1200" baseline="0" dirty="0" smtClean="0">
              <a:solidFill>
                <a:schemeClr val="tx1"/>
              </a:solidFill>
            </a:endParaRPr>
          </a:p>
          <a:p>
            <a:endParaRPr lang="en-GB"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5</a:t>
            </a:fld>
            <a:endParaRPr lang="de-DE"/>
          </a:p>
        </p:txBody>
      </p:sp>
    </p:spTree>
    <p:extLst>
      <p:ext uri="{BB962C8B-B14F-4D97-AF65-F5344CB8AC3E}">
        <p14:creationId xmlns:p14="http://schemas.microsoft.com/office/powerpoint/2010/main" val="379000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smtClean="0"/>
              <a:t>Here </a:t>
            </a:r>
            <a:r>
              <a:rPr lang="it-IT" b="1" dirty="0" err="1" smtClean="0"/>
              <a:t>is</a:t>
            </a:r>
            <a:r>
              <a:rPr lang="it-IT" b="1" dirty="0" smtClean="0"/>
              <a:t> a </a:t>
            </a:r>
            <a:r>
              <a:rPr lang="it-IT" b="1" dirty="0" err="1" smtClean="0"/>
              <a:t>skeme</a:t>
            </a:r>
            <a:r>
              <a:rPr lang="it-IT" b="1" dirty="0" smtClean="0"/>
              <a:t> of </a:t>
            </a:r>
            <a:r>
              <a:rPr lang="it-IT" b="1" dirty="0" err="1" smtClean="0"/>
              <a:t>how</a:t>
            </a:r>
            <a:r>
              <a:rPr lang="it-IT" b="1" dirty="0" smtClean="0"/>
              <a:t> he </a:t>
            </a:r>
            <a:r>
              <a:rPr lang="it-IT" b="1" dirty="0" err="1" smtClean="0"/>
              <a:t>built</a:t>
            </a:r>
            <a:r>
              <a:rPr lang="it-IT" b="1" dirty="0" smtClean="0"/>
              <a:t> up </a:t>
            </a:r>
            <a:r>
              <a:rPr lang="it-IT" b="1" dirty="0" err="1" smtClean="0"/>
              <a:t>our</a:t>
            </a:r>
            <a:r>
              <a:rPr lang="it-IT" b="1" dirty="0" smtClean="0"/>
              <a:t> </a:t>
            </a:r>
            <a:r>
              <a:rPr lang="it-IT" b="1" dirty="0" err="1" smtClean="0"/>
              <a:t>device</a:t>
            </a:r>
            <a:r>
              <a:rPr lang="it-IT" b="1" baseline="0" dirty="0" smtClean="0"/>
              <a:t> and the </a:t>
            </a:r>
            <a:r>
              <a:rPr lang="it-IT" b="1" baseline="0" dirty="0" err="1" smtClean="0"/>
              <a:t>components</a:t>
            </a:r>
            <a:r>
              <a:rPr lang="it-IT" b="1" baseline="0" dirty="0" smtClean="0"/>
              <a:t>  </a:t>
            </a:r>
            <a:r>
              <a:rPr lang="it-IT" b="1" baseline="0" dirty="0" err="1" smtClean="0"/>
              <a:t>we</a:t>
            </a:r>
            <a:r>
              <a:rPr lang="it-IT" b="1" baseline="0" dirty="0" smtClean="0"/>
              <a:t> </a:t>
            </a:r>
            <a:r>
              <a:rPr lang="it-IT" b="1" baseline="0" dirty="0" err="1" smtClean="0"/>
              <a:t>used</a:t>
            </a:r>
            <a:r>
              <a:rPr lang="it-IT" b="1" baseline="0" dirty="0" smtClean="0"/>
              <a:t>.</a:t>
            </a:r>
          </a:p>
          <a:p>
            <a:r>
              <a:rPr lang="it-IT" dirty="0" smtClean="0"/>
              <a:t>So The</a:t>
            </a:r>
            <a:r>
              <a:rPr lang="it-IT" baseline="0" dirty="0" smtClean="0"/>
              <a:t> </a:t>
            </a:r>
            <a:r>
              <a:rPr lang="it-IT" baseline="0" dirty="0" err="1" smtClean="0"/>
              <a:t>most</a:t>
            </a:r>
            <a:r>
              <a:rPr lang="it-IT" baseline="0" dirty="0" smtClean="0"/>
              <a:t> </a:t>
            </a:r>
            <a:r>
              <a:rPr lang="it-IT" baseline="0" dirty="0" err="1" smtClean="0"/>
              <a:t>important</a:t>
            </a:r>
            <a:r>
              <a:rPr lang="it-IT" baseline="0" dirty="0" smtClean="0"/>
              <a:t> </a:t>
            </a:r>
            <a:r>
              <a:rPr lang="it-IT" baseline="0" dirty="0" err="1" smtClean="0"/>
              <a:t>is</a:t>
            </a:r>
            <a:r>
              <a:rPr lang="it-IT" baseline="0" dirty="0" smtClean="0"/>
              <a:t> of </a:t>
            </a:r>
            <a:r>
              <a:rPr lang="it-IT" baseline="0" dirty="0" err="1" smtClean="0"/>
              <a:t>course</a:t>
            </a:r>
            <a:r>
              <a:rPr lang="it-IT" baseline="0" dirty="0" smtClean="0"/>
              <a:t> the </a:t>
            </a:r>
            <a:r>
              <a:rPr lang="it-IT" baseline="0" dirty="0" err="1" smtClean="0"/>
              <a:t>Raspberry</a:t>
            </a:r>
            <a:r>
              <a:rPr lang="it-IT" baseline="0" dirty="0" smtClean="0"/>
              <a:t> </a:t>
            </a:r>
            <a:r>
              <a:rPr lang="it-IT" baseline="0" dirty="0" err="1" smtClean="0"/>
              <a:t>Pi</a:t>
            </a:r>
            <a:r>
              <a:rPr lang="it-IT" baseline="0" dirty="0" smtClean="0"/>
              <a:t> </a:t>
            </a:r>
            <a:r>
              <a:rPr lang="it-IT" baseline="0" dirty="0" err="1" smtClean="0"/>
              <a:t>board</a:t>
            </a:r>
            <a:r>
              <a:rPr lang="it-IT" baseline="0" dirty="0" smtClean="0"/>
              <a:t>, </a:t>
            </a:r>
            <a:r>
              <a:rPr lang="it-IT" baseline="0" dirty="0" err="1" smtClean="0"/>
              <a:t>that</a:t>
            </a:r>
            <a:r>
              <a:rPr lang="it-IT" baseline="0" dirty="0" smtClean="0"/>
              <a:t> </a:t>
            </a:r>
            <a:r>
              <a:rPr lang="it-IT" baseline="0" dirty="0" err="1" smtClean="0"/>
              <a:t>is</a:t>
            </a:r>
            <a:r>
              <a:rPr lang="it-IT" baseline="0" dirty="0" smtClean="0"/>
              <a:t> </a:t>
            </a:r>
            <a:r>
              <a:rPr lang="it-IT" baseline="0" dirty="0" err="1" smtClean="0"/>
              <a:t>such</a:t>
            </a:r>
            <a:r>
              <a:rPr lang="it-IT" baseline="0" dirty="0" smtClean="0"/>
              <a:t> a </a:t>
            </a:r>
            <a:r>
              <a:rPr lang="it-IT" baseline="0" dirty="0" err="1" smtClean="0"/>
              <a:t>powerfull</a:t>
            </a:r>
            <a:r>
              <a:rPr lang="it-IT" baseline="0" dirty="0" smtClean="0"/>
              <a:t> </a:t>
            </a:r>
            <a:r>
              <a:rPr lang="it-IT" baseline="0" dirty="0" err="1" smtClean="0"/>
              <a:t>device</a:t>
            </a:r>
            <a:r>
              <a:rPr lang="it-IT" baseline="0" dirty="0" smtClean="0"/>
              <a:t>.</a:t>
            </a:r>
          </a:p>
          <a:p>
            <a:r>
              <a:rPr lang="it-IT" baseline="0" dirty="0" smtClean="0"/>
              <a:t>And </a:t>
            </a:r>
            <a:r>
              <a:rPr lang="it-IT" baseline="0" dirty="0" err="1" smtClean="0"/>
              <a:t>then</a:t>
            </a:r>
            <a:r>
              <a:rPr lang="it-IT" baseline="0" dirty="0" smtClean="0"/>
              <a:t> </a:t>
            </a:r>
            <a:r>
              <a:rPr lang="it-IT" baseline="0" dirty="0" err="1" smtClean="0"/>
              <a:t>we</a:t>
            </a:r>
            <a:r>
              <a:rPr lang="it-IT" baseline="0" dirty="0" smtClean="0"/>
              <a:t> </a:t>
            </a:r>
            <a:r>
              <a:rPr lang="it-IT" baseline="0" dirty="0" err="1" smtClean="0"/>
              <a:t>used</a:t>
            </a:r>
            <a:r>
              <a:rPr lang="it-IT" baseline="0" dirty="0" smtClean="0"/>
              <a:t> a webcam and a </a:t>
            </a:r>
            <a:r>
              <a:rPr lang="it-IT" baseline="0" dirty="0" err="1" smtClean="0"/>
              <a:t>Gps</a:t>
            </a:r>
            <a:r>
              <a:rPr lang="it-IT" baseline="0" dirty="0" smtClean="0"/>
              <a:t> </a:t>
            </a:r>
            <a:r>
              <a:rPr lang="it-IT" baseline="0" dirty="0" err="1" smtClean="0"/>
              <a:t>module</a:t>
            </a:r>
            <a:r>
              <a:rPr lang="it-IT" baseline="0" dirty="0" smtClean="0"/>
              <a:t> </a:t>
            </a:r>
            <a:endParaRPr lang="en-GB"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6</a:t>
            </a:fld>
            <a:endParaRPr lang="de-DE"/>
          </a:p>
        </p:txBody>
      </p:sp>
    </p:spTree>
    <p:extLst>
      <p:ext uri="{BB962C8B-B14F-4D97-AF65-F5344CB8AC3E}">
        <p14:creationId xmlns:p14="http://schemas.microsoft.com/office/powerpoint/2010/main" val="2802776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After</a:t>
            </a:r>
            <a:r>
              <a:rPr lang="it-IT" dirty="0" smtClean="0"/>
              <a:t> </a:t>
            </a:r>
            <a:r>
              <a:rPr lang="it-IT" dirty="0" err="1" smtClean="0"/>
              <a:t>we</a:t>
            </a:r>
            <a:r>
              <a:rPr lang="it-IT" dirty="0" smtClean="0"/>
              <a:t> </a:t>
            </a:r>
            <a:r>
              <a:rPr lang="it-IT" dirty="0" err="1" smtClean="0"/>
              <a:t>met</a:t>
            </a:r>
            <a:r>
              <a:rPr lang="it-IT" dirty="0" smtClean="0"/>
              <a:t> for</a:t>
            </a:r>
            <a:r>
              <a:rPr lang="it-IT" baseline="0" dirty="0" smtClean="0"/>
              <a:t> the </a:t>
            </a:r>
            <a:r>
              <a:rPr lang="it-IT" baseline="0" dirty="0" err="1" smtClean="0"/>
              <a:t>acceptance</a:t>
            </a:r>
            <a:r>
              <a:rPr lang="it-IT" baseline="0" dirty="0" smtClean="0"/>
              <a:t> test </a:t>
            </a:r>
            <a:r>
              <a:rPr lang="it-IT" baseline="0" dirty="0" err="1" smtClean="0"/>
              <a:t>we</a:t>
            </a:r>
            <a:r>
              <a:rPr lang="it-IT" baseline="0" dirty="0" smtClean="0"/>
              <a:t> </a:t>
            </a:r>
            <a:r>
              <a:rPr lang="it-IT" baseline="0" dirty="0" err="1" smtClean="0"/>
              <a:t>actually</a:t>
            </a:r>
            <a:r>
              <a:rPr lang="it-IT" baseline="0" dirty="0" smtClean="0"/>
              <a:t> </a:t>
            </a:r>
            <a:r>
              <a:rPr lang="it-IT" baseline="0" dirty="0" err="1" smtClean="0"/>
              <a:t>did</a:t>
            </a:r>
            <a:r>
              <a:rPr lang="it-IT" baseline="0" dirty="0" smtClean="0"/>
              <a:t> a trip to big </a:t>
            </a:r>
            <a:r>
              <a:rPr lang="it-IT" baseline="0" dirty="0" err="1" smtClean="0"/>
              <a:t>island</a:t>
            </a:r>
            <a:r>
              <a:rPr lang="it-IT" baseline="0" dirty="0" smtClean="0"/>
              <a:t>, with the </a:t>
            </a:r>
            <a:r>
              <a:rPr lang="it-IT" baseline="0" dirty="0" err="1" smtClean="0"/>
              <a:t>purpose</a:t>
            </a:r>
            <a:r>
              <a:rPr lang="it-IT" baseline="0" dirty="0" smtClean="0"/>
              <a:t> of </a:t>
            </a:r>
            <a:r>
              <a:rPr lang="it-IT" baseline="0" dirty="0" err="1" smtClean="0"/>
              <a:t>taking</a:t>
            </a:r>
            <a:r>
              <a:rPr lang="it-IT" baseline="0" dirty="0" smtClean="0"/>
              <a:t> data in the top of </a:t>
            </a:r>
            <a:r>
              <a:rPr lang="it-IT" baseline="0" dirty="0" err="1" smtClean="0"/>
              <a:t>Maunakea</a:t>
            </a:r>
            <a:r>
              <a:rPr lang="it-IT" baseline="0" dirty="0" smtClean="0"/>
              <a:t>. </a:t>
            </a:r>
          </a:p>
          <a:p>
            <a:r>
              <a:rPr lang="it-IT" baseline="0" dirty="0" err="1" smtClean="0"/>
              <a:t>today</a:t>
            </a:r>
            <a:r>
              <a:rPr lang="it-IT" baseline="0" dirty="0" smtClean="0"/>
              <a:t> the 24° of </a:t>
            </a:r>
            <a:r>
              <a:rPr lang="it-IT" baseline="0" dirty="0" err="1" smtClean="0"/>
              <a:t>may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close</a:t>
            </a:r>
            <a:r>
              <a:rPr lang="it-IT" baseline="0" dirty="0" smtClean="0"/>
              <a:t> the </a:t>
            </a:r>
            <a:r>
              <a:rPr lang="it-IT" baseline="0" dirty="0" err="1" smtClean="0"/>
              <a:t>project</a:t>
            </a:r>
            <a:r>
              <a:rPr lang="it-IT" baseline="0" smtClean="0"/>
              <a:t>.</a:t>
            </a:r>
            <a:endParaRPr lang="en-GB"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7</a:t>
            </a:fld>
            <a:endParaRPr lang="de-DE"/>
          </a:p>
        </p:txBody>
      </p:sp>
    </p:spTree>
    <p:extLst>
      <p:ext uri="{BB962C8B-B14F-4D97-AF65-F5344CB8AC3E}">
        <p14:creationId xmlns:p14="http://schemas.microsoft.com/office/powerpoint/2010/main" val="2766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Last time </a:t>
            </a:r>
            <a:r>
              <a:rPr lang="it-IT" dirty="0" err="1" smtClean="0"/>
              <a:t>we</a:t>
            </a:r>
            <a:r>
              <a:rPr lang="it-IT" dirty="0" smtClean="0"/>
              <a:t> </a:t>
            </a:r>
            <a:r>
              <a:rPr lang="it-IT" dirty="0" err="1" smtClean="0"/>
              <a:t>met</a:t>
            </a:r>
            <a:r>
              <a:rPr lang="it-IT" dirty="0" smtClean="0"/>
              <a:t> in</a:t>
            </a:r>
            <a:r>
              <a:rPr lang="it-IT" baseline="0" dirty="0" smtClean="0"/>
              <a:t> the </a:t>
            </a:r>
            <a:r>
              <a:rPr lang="it-IT" baseline="0" dirty="0" err="1" smtClean="0"/>
              <a:t>Acceptance</a:t>
            </a:r>
            <a:r>
              <a:rPr lang="it-IT" baseline="0" dirty="0" smtClean="0"/>
              <a:t> Test </a:t>
            </a:r>
            <a:r>
              <a:rPr lang="it-IT" dirty="0" smtClean="0"/>
              <a:t>meeting </a:t>
            </a:r>
            <a:r>
              <a:rPr lang="it-IT" dirty="0" err="1" smtClean="0"/>
              <a:t>we</a:t>
            </a:r>
            <a:r>
              <a:rPr lang="it-IT" dirty="0" smtClean="0"/>
              <a:t> </a:t>
            </a:r>
            <a:r>
              <a:rPr lang="it-IT" dirty="0" err="1" smtClean="0"/>
              <a:t>have</a:t>
            </a:r>
            <a:r>
              <a:rPr lang="it-IT" dirty="0" smtClean="0"/>
              <a:t> </a:t>
            </a:r>
            <a:r>
              <a:rPr lang="it-IT" dirty="0" err="1" smtClean="0"/>
              <a:t>been</a:t>
            </a:r>
            <a:r>
              <a:rPr lang="it-IT" dirty="0" smtClean="0"/>
              <a:t> </a:t>
            </a:r>
            <a:r>
              <a:rPr lang="it-IT" dirty="0" err="1" smtClean="0"/>
              <a:t>through</a:t>
            </a:r>
            <a:r>
              <a:rPr lang="it-IT" baseline="0" dirty="0" smtClean="0"/>
              <a:t> </a:t>
            </a:r>
            <a:r>
              <a:rPr lang="it-IT" baseline="0" dirty="0" err="1" smtClean="0"/>
              <a:t>those</a:t>
            </a:r>
            <a:r>
              <a:rPr lang="it-IT" baseline="0" dirty="0" smtClean="0"/>
              <a:t> </a:t>
            </a:r>
            <a:r>
              <a:rPr lang="it-IT" baseline="0" dirty="0" err="1" smtClean="0"/>
              <a:t>specifications</a:t>
            </a:r>
            <a:r>
              <a:rPr lang="it-IT" baseline="0" dirty="0" smtClean="0"/>
              <a:t> </a:t>
            </a:r>
            <a:r>
              <a:rPr lang="it-IT" baseline="0" dirty="0" err="1" smtClean="0"/>
              <a:t>that</a:t>
            </a:r>
            <a:r>
              <a:rPr lang="it-IT" baseline="0" dirty="0" smtClean="0"/>
              <a:t> </a:t>
            </a:r>
            <a:r>
              <a:rPr lang="it-IT" baseline="0" dirty="0" err="1" smtClean="0"/>
              <a:t>we</a:t>
            </a:r>
            <a:r>
              <a:rPr lang="it-IT" baseline="0" dirty="0" smtClean="0"/>
              <a:t> </a:t>
            </a:r>
            <a:r>
              <a:rPr lang="it-IT" baseline="0" dirty="0" err="1" smtClean="0"/>
              <a:t>wanted</a:t>
            </a:r>
            <a:r>
              <a:rPr lang="it-IT" baseline="0" dirty="0" smtClean="0"/>
              <a:t> for </a:t>
            </a:r>
            <a:r>
              <a:rPr lang="it-IT" baseline="0" dirty="0" err="1" smtClean="0"/>
              <a:t>our</a:t>
            </a:r>
            <a:r>
              <a:rPr lang="it-IT" baseline="0" dirty="0" smtClean="0"/>
              <a:t> </a:t>
            </a:r>
            <a:r>
              <a:rPr lang="it-IT" baseline="0" dirty="0" err="1" smtClean="0"/>
              <a:t>project</a:t>
            </a:r>
            <a:r>
              <a:rPr lang="it-IT" baseline="0" dirty="0" smtClean="0"/>
              <a:t>.</a:t>
            </a:r>
          </a:p>
          <a:p>
            <a:r>
              <a:rPr lang="it-IT" baseline="0" dirty="0" smtClean="0"/>
              <a:t>Here </a:t>
            </a:r>
            <a:r>
              <a:rPr lang="it-IT" baseline="0" dirty="0" err="1" smtClean="0"/>
              <a:t>you</a:t>
            </a:r>
            <a:r>
              <a:rPr lang="it-IT" baseline="0" dirty="0" smtClean="0"/>
              <a:t> can </a:t>
            </a:r>
            <a:r>
              <a:rPr lang="it-IT" baseline="0" dirty="0" err="1" smtClean="0"/>
              <a:t>see</a:t>
            </a:r>
            <a:r>
              <a:rPr lang="it-IT" baseline="0" dirty="0" smtClean="0"/>
              <a:t> </a:t>
            </a:r>
            <a:r>
              <a:rPr lang="it-IT" baseline="0" dirty="0" err="1" smtClean="0"/>
              <a:t>which</a:t>
            </a:r>
            <a:r>
              <a:rPr lang="it-IT" baseline="0" dirty="0" smtClean="0"/>
              <a:t> </a:t>
            </a:r>
            <a:r>
              <a:rPr lang="it-IT" baseline="0" dirty="0" err="1" smtClean="0"/>
              <a:t>ones</a:t>
            </a:r>
            <a:r>
              <a:rPr lang="it-IT" baseline="0" dirty="0" smtClean="0"/>
              <a:t> are </a:t>
            </a:r>
            <a:r>
              <a:rPr lang="it-IT" baseline="0" dirty="0" err="1" smtClean="0"/>
              <a:t>passed</a:t>
            </a:r>
            <a:r>
              <a:rPr lang="it-IT" baseline="0" dirty="0" smtClean="0"/>
              <a:t> and </a:t>
            </a:r>
            <a:r>
              <a:rPr lang="it-IT" baseline="0" dirty="0" err="1" smtClean="0"/>
              <a:t>which</a:t>
            </a:r>
            <a:r>
              <a:rPr lang="it-IT" baseline="0" dirty="0" smtClean="0"/>
              <a:t> </a:t>
            </a:r>
            <a:r>
              <a:rPr lang="it-IT" baseline="0" dirty="0" err="1" smtClean="0"/>
              <a:t>ones</a:t>
            </a:r>
            <a:r>
              <a:rPr lang="it-IT" baseline="0" dirty="0" smtClean="0"/>
              <a:t> </a:t>
            </a:r>
            <a:r>
              <a:rPr lang="it-IT" baseline="0" dirty="0" err="1" smtClean="0"/>
              <a:t>still</a:t>
            </a:r>
            <a:r>
              <a:rPr lang="it-IT" baseline="0" dirty="0" smtClean="0"/>
              <a:t> </a:t>
            </a:r>
            <a:r>
              <a:rPr lang="it-IT" baseline="0" dirty="0" err="1" smtClean="0"/>
              <a:t>need</a:t>
            </a:r>
            <a:r>
              <a:rPr lang="it-IT" baseline="0" dirty="0" smtClean="0"/>
              <a:t> to be </a:t>
            </a:r>
            <a:r>
              <a:rPr lang="it-IT" baseline="0" dirty="0" err="1" smtClean="0"/>
              <a:t>accomplished</a:t>
            </a:r>
            <a:r>
              <a:rPr lang="it-IT" baseline="0" dirty="0" smtClean="0"/>
              <a:t>.</a:t>
            </a:r>
            <a:endParaRPr lang="it-IT" dirty="0"/>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8</a:t>
            </a:fld>
            <a:endParaRPr lang="de-DE"/>
          </a:p>
        </p:txBody>
      </p:sp>
    </p:spTree>
    <p:extLst>
      <p:ext uri="{BB962C8B-B14F-4D97-AF65-F5344CB8AC3E}">
        <p14:creationId xmlns:p14="http://schemas.microsoft.com/office/powerpoint/2010/main" val="2218430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it-IT" dirty="0" smtClean="0"/>
              <a:t>For </a:t>
            </a:r>
            <a:r>
              <a:rPr lang="it-IT" dirty="0" err="1" smtClean="0"/>
              <a:t>examples</a:t>
            </a:r>
            <a:r>
              <a:rPr lang="it-IT" dirty="0" smtClean="0"/>
              <a:t> </a:t>
            </a:r>
            <a:r>
              <a:rPr lang="it-IT" dirty="0" err="1" smtClean="0"/>
              <a:t>here</a:t>
            </a:r>
            <a:r>
              <a:rPr lang="it-IT" dirty="0" smtClean="0"/>
              <a:t> </a:t>
            </a:r>
            <a:r>
              <a:rPr lang="it-IT" dirty="0" err="1" smtClean="0"/>
              <a:t>we</a:t>
            </a:r>
            <a:r>
              <a:rPr lang="it-IT" dirty="0" smtClean="0"/>
              <a:t> can </a:t>
            </a:r>
            <a:r>
              <a:rPr lang="it-IT" dirty="0" err="1" smtClean="0"/>
              <a:t>see</a:t>
            </a:r>
            <a:r>
              <a:rPr lang="it-IT" dirty="0" smtClean="0"/>
              <a:t> </a:t>
            </a:r>
            <a:r>
              <a:rPr lang="it-IT" dirty="0" err="1" smtClean="0"/>
              <a:t>that</a:t>
            </a:r>
            <a:r>
              <a:rPr lang="it-IT" dirty="0" smtClean="0"/>
              <a:t> </a:t>
            </a:r>
            <a:r>
              <a:rPr lang="it-IT" baseline="0" dirty="0" err="1" smtClean="0"/>
              <a:t>We</a:t>
            </a:r>
            <a:r>
              <a:rPr lang="it-IT" baseline="0" dirty="0" smtClean="0"/>
              <a:t> </a:t>
            </a:r>
            <a:r>
              <a:rPr lang="it-IT" baseline="0" dirty="0" err="1" smtClean="0"/>
              <a:t>wanted</a:t>
            </a:r>
            <a:r>
              <a:rPr lang="it-IT" baseline="0" dirty="0" smtClean="0"/>
              <a:t> to </a:t>
            </a:r>
            <a:r>
              <a:rPr lang="it-IT" baseline="0" dirty="0" err="1" smtClean="0"/>
              <a:t>build</a:t>
            </a:r>
            <a:r>
              <a:rPr lang="it-IT" baseline="0" dirty="0" smtClean="0"/>
              <a:t> a </a:t>
            </a:r>
            <a:r>
              <a:rPr lang="it-IT" baseline="0" dirty="0" err="1" smtClean="0"/>
              <a:t>device</a:t>
            </a:r>
            <a:r>
              <a:rPr lang="it-IT" baseline="0" dirty="0" smtClean="0"/>
              <a:t> </a:t>
            </a:r>
            <a:r>
              <a:rPr lang="it-IT" baseline="0" dirty="0" err="1" smtClean="0"/>
              <a:t>that</a:t>
            </a:r>
            <a:r>
              <a:rPr lang="it-IT" baseline="0" dirty="0" smtClean="0"/>
              <a:t> </a:t>
            </a:r>
            <a:r>
              <a:rPr lang="it-IT" baseline="0" dirty="0" err="1" smtClean="0"/>
              <a:t>was</a:t>
            </a:r>
            <a:r>
              <a:rPr lang="it-IT" baseline="0" dirty="0" smtClean="0"/>
              <a:t> </a:t>
            </a:r>
            <a:r>
              <a:rPr lang="it-IT" baseline="0" dirty="0" err="1" smtClean="0"/>
              <a:t>able</a:t>
            </a:r>
            <a:r>
              <a:rPr lang="it-IT" baseline="0" dirty="0" smtClean="0"/>
              <a:t> </a:t>
            </a:r>
            <a:r>
              <a:rPr lang="it-IT" baseline="0" dirty="0" err="1" smtClean="0"/>
              <a:t>send</a:t>
            </a:r>
            <a:r>
              <a:rPr lang="it-IT" baseline="0" dirty="0" smtClean="0"/>
              <a:t> data to a server </a:t>
            </a:r>
            <a:r>
              <a:rPr lang="it-IT" baseline="0" dirty="0" err="1" smtClean="0"/>
              <a:t>but</a:t>
            </a:r>
            <a:r>
              <a:rPr lang="it-IT" baseline="0" dirty="0" smtClean="0"/>
              <a:t> </a:t>
            </a:r>
            <a:r>
              <a:rPr lang="it-IT" baseline="0" dirty="0" err="1" smtClean="0"/>
              <a:t>we</a:t>
            </a:r>
            <a:r>
              <a:rPr lang="it-IT" baseline="0" dirty="0" smtClean="0"/>
              <a:t> </a:t>
            </a:r>
            <a:r>
              <a:rPr lang="it-IT" baseline="0" dirty="0" err="1" smtClean="0"/>
              <a:t>did</a:t>
            </a:r>
            <a:r>
              <a:rPr lang="it-IT" baseline="0" dirty="0" smtClean="0"/>
              <a:t> </a:t>
            </a:r>
            <a:r>
              <a:rPr lang="it-IT" baseline="0" dirty="0" err="1" smtClean="0"/>
              <a:t>not</a:t>
            </a:r>
            <a:r>
              <a:rPr lang="it-IT" baseline="0" dirty="0" smtClean="0"/>
              <a:t> </a:t>
            </a:r>
            <a:r>
              <a:rPr lang="it-IT" baseline="0" dirty="0" err="1" smtClean="0"/>
              <a:t>have</a:t>
            </a:r>
            <a:r>
              <a:rPr lang="it-IT" baseline="0" dirty="0" smtClean="0"/>
              <a:t> time to do </a:t>
            </a:r>
            <a:r>
              <a:rPr lang="it-IT" baseline="0" dirty="0" err="1" smtClean="0"/>
              <a:t>this</a:t>
            </a:r>
            <a:r>
              <a:rPr lang="it-IT" baseline="0" dirty="0" smtClean="0"/>
              <a:t>. </a:t>
            </a:r>
            <a:r>
              <a:rPr lang="it-IT" dirty="0" err="1" smtClean="0"/>
              <a:t>maybe</a:t>
            </a:r>
            <a:r>
              <a:rPr lang="it-IT" dirty="0" smtClean="0"/>
              <a:t> the </a:t>
            </a:r>
            <a:r>
              <a:rPr lang="it-IT" dirty="0" err="1" smtClean="0"/>
              <a:t>next</a:t>
            </a:r>
            <a:r>
              <a:rPr lang="it-IT" dirty="0" smtClean="0"/>
              <a:t> </a:t>
            </a:r>
            <a:r>
              <a:rPr lang="it-IT" dirty="0" err="1" smtClean="0"/>
              <a:t>intern</a:t>
            </a:r>
            <a:r>
              <a:rPr lang="it-IT" dirty="0" smtClean="0"/>
              <a:t> </a:t>
            </a:r>
            <a:r>
              <a:rPr lang="it-IT" dirty="0" err="1" smtClean="0"/>
              <a:t>Florine</a:t>
            </a:r>
            <a:r>
              <a:rPr lang="it-IT" dirty="0" smtClean="0"/>
              <a:t> can </a:t>
            </a:r>
          </a:p>
        </p:txBody>
      </p:sp>
      <p:sp>
        <p:nvSpPr>
          <p:cNvPr id="4" name="Segnaposto numero diapositiva 3"/>
          <p:cNvSpPr>
            <a:spLocks noGrp="1"/>
          </p:cNvSpPr>
          <p:nvPr>
            <p:ph type="sldNum" sz="quarter" idx="10"/>
          </p:nvPr>
        </p:nvSpPr>
        <p:spPr/>
        <p:txBody>
          <a:bodyPr/>
          <a:lstStyle/>
          <a:p>
            <a:pPr>
              <a:defRPr/>
            </a:pPr>
            <a:fld id="{ED5BBFBF-5868-4A48-8444-36AF110508B1}" type="slidenum">
              <a:rPr lang="de-DE" smtClean="0"/>
              <a:pPr>
                <a:defRPr/>
              </a:pPr>
              <a:t>9</a:t>
            </a:fld>
            <a:endParaRPr lang="de-DE"/>
          </a:p>
        </p:txBody>
      </p:sp>
    </p:spTree>
    <p:extLst>
      <p:ext uri="{BB962C8B-B14F-4D97-AF65-F5344CB8AC3E}">
        <p14:creationId xmlns:p14="http://schemas.microsoft.com/office/powerpoint/2010/main" val="1667182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685800" y="6172200"/>
            <a:ext cx="4343400" cy="457200"/>
          </a:xfrm>
          <a:prstGeom prst="rect">
            <a:avLst/>
          </a:prstGeom>
          <a:noFill/>
          <a:ln w="9525">
            <a:noFill/>
            <a:miter lim="800000"/>
            <a:headEnd/>
            <a:tailEnd/>
          </a:ln>
        </p:spPr>
        <p:txBody>
          <a:bodyPr>
            <a:spAutoFit/>
          </a:bodyPr>
          <a:lstStyle/>
          <a:p>
            <a:pPr algn="l">
              <a:spcBef>
                <a:spcPct val="50000"/>
              </a:spcBef>
              <a:defRPr/>
            </a:pPr>
            <a:endParaRPr lang="de-DE" sz="2400">
              <a:solidFill>
                <a:schemeClr val="tx1"/>
              </a:solidFill>
              <a:ea typeface="ＭＳ Ｐゴシック" pitchFamily="34" charset="-128"/>
            </a:endParaRPr>
          </a:p>
        </p:txBody>
      </p:sp>
      <p:sp>
        <p:nvSpPr>
          <p:cNvPr id="47108" name="Rectangle 4"/>
          <p:cNvSpPr>
            <a:spLocks noGrp="1" noChangeArrowheads="1"/>
          </p:cNvSpPr>
          <p:nvPr>
            <p:ph type="ctrTitle"/>
          </p:nvPr>
        </p:nvSpPr>
        <p:spPr>
          <a:xfrm>
            <a:off x="373063" y="1512888"/>
            <a:ext cx="7772400" cy="457200"/>
          </a:xfrm>
        </p:spPr>
        <p:txBody>
          <a:bodyPr anchor="b">
            <a:spAutoFit/>
          </a:bodyPr>
          <a:lstStyle>
            <a:lvl1pPr>
              <a:defRPr b="1" smtClean="0">
                <a:solidFill>
                  <a:srgbClr val="94878E"/>
                </a:solidFill>
              </a:defRPr>
            </a:lvl1pPr>
          </a:lstStyle>
          <a:p>
            <a:r>
              <a:rPr lang="en-US" smtClean="0"/>
              <a:t>Click to edit Master title style</a:t>
            </a:r>
            <a:endParaRPr lang="de-DE" smtClean="0"/>
          </a:p>
        </p:txBody>
      </p:sp>
      <p:sp>
        <p:nvSpPr>
          <p:cNvPr id="47109" name="Rectangle 6"/>
          <p:cNvSpPr>
            <a:spLocks noGrp="1" noChangeArrowheads="1"/>
          </p:cNvSpPr>
          <p:nvPr>
            <p:ph type="subTitle" idx="1"/>
          </p:nvPr>
        </p:nvSpPr>
        <p:spPr>
          <a:xfrm>
            <a:off x="373063" y="2127250"/>
            <a:ext cx="6400800" cy="304800"/>
          </a:xfrm>
        </p:spPr>
        <p:txBody>
          <a:bodyPr/>
          <a:lstStyle>
            <a:lvl1pPr>
              <a:defRPr sz="1400" b="1" smtClean="0">
                <a:solidFill>
                  <a:srgbClr val="94878E"/>
                </a:solidFill>
              </a:defRPr>
            </a:lvl1pPr>
          </a:lstStyle>
          <a:p>
            <a:r>
              <a:rPr lang="en-US" smtClean="0"/>
              <a:t>Click to edit Master subtitle style</a:t>
            </a:r>
            <a:endParaRPr lang="de-DE" smtClean="0"/>
          </a:p>
        </p:txBody>
      </p:sp>
    </p:spTree>
    <p:extLst>
      <p:ext uri="{BB962C8B-B14F-4D97-AF65-F5344CB8AC3E}">
        <p14:creationId xmlns:p14="http://schemas.microsoft.com/office/powerpoint/2010/main" val="1024913628"/>
      </p:ext>
    </p:extLst>
  </p:cSld>
  <p:clrMapOvr>
    <a:masterClrMapping/>
  </p:clrMapOvr>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3"/>
          <p:cNvSpPr>
            <a:spLocks noGrp="1" noChangeArrowheads="1"/>
          </p:cNvSpPr>
          <p:nvPr>
            <p:ph type="sldNum" sz="quarter" idx="10"/>
          </p:nvPr>
        </p:nvSpPr>
        <p:spPr>
          <a:ln/>
        </p:spPr>
        <p:txBody>
          <a:bodyPr/>
          <a:lstStyle>
            <a:lvl1pPr>
              <a:defRPr/>
            </a:lvl1pPr>
          </a:lstStyle>
          <a:p>
            <a:pPr>
              <a:defRPr/>
            </a:pPr>
            <a:fld id="{1EFD5A8E-021D-4964-B648-D5508A490D10}" type="slidenum">
              <a:rPr lang="en-US"/>
              <a:pPr>
                <a:defRPr/>
              </a:pPr>
              <a:t>‹#›</a:t>
            </a:fld>
            <a:endParaRPr lang="en-US"/>
          </a:p>
        </p:txBody>
      </p:sp>
    </p:spTree>
    <p:extLst>
      <p:ext uri="{BB962C8B-B14F-4D97-AF65-F5344CB8AC3E}">
        <p14:creationId xmlns:p14="http://schemas.microsoft.com/office/powerpoint/2010/main" val="368526335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858000" y="381000"/>
            <a:ext cx="2057400" cy="5638800"/>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685800" y="3810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3"/>
          <p:cNvSpPr>
            <a:spLocks noGrp="1" noChangeArrowheads="1"/>
          </p:cNvSpPr>
          <p:nvPr>
            <p:ph type="sldNum" sz="quarter" idx="10"/>
          </p:nvPr>
        </p:nvSpPr>
        <p:spPr>
          <a:ln/>
        </p:spPr>
        <p:txBody>
          <a:bodyPr/>
          <a:lstStyle>
            <a:lvl1pPr>
              <a:defRPr/>
            </a:lvl1pPr>
          </a:lstStyle>
          <a:p>
            <a:pPr>
              <a:defRPr/>
            </a:pPr>
            <a:fld id="{C92BB2B8-D3CA-48F7-A8ED-1EFFFE67C3A7}" type="slidenum">
              <a:rPr lang="en-US"/>
              <a:pPr>
                <a:defRPr/>
              </a:pPr>
              <a:t>‹#›</a:t>
            </a:fld>
            <a:endParaRPr lang="en-US"/>
          </a:p>
        </p:txBody>
      </p:sp>
    </p:spTree>
    <p:extLst>
      <p:ext uri="{BB962C8B-B14F-4D97-AF65-F5344CB8AC3E}">
        <p14:creationId xmlns:p14="http://schemas.microsoft.com/office/powerpoint/2010/main" val="76955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Rectangle 3"/>
          <p:cNvSpPr>
            <a:spLocks noGrp="1" noChangeArrowheads="1"/>
          </p:cNvSpPr>
          <p:nvPr>
            <p:ph type="sldNum" sz="quarter" idx="10"/>
          </p:nvPr>
        </p:nvSpPr>
        <p:spPr>
          <a:ln/>
        </p:spPr>
        <p:txBody>
          <a:bodyPr/>
          <a:lstStyle>
            <a:lvl1pPr>
              <a:defRPr/>
            </a:lvl1pPr>
          </a:lstStyle>
          <a:p>
            <a:pPr>
              <a:defRPr/>
            </a:pPr>
            <a:fld id="{241EF3F7-2910-44EF-A622-37D01C8FABC4}" type="slidenum">
              <a:rPr lang="en-US"/>
              <a:pPr>
                <a:defRPr/>
              </a:pPr>
              <a:t>‹#›</a:t>
            </a:fld>
            <a:endParaRPr lang="en-US"/>
          </a:p>
        </p:txBody>
      </p:sp>
    </p:spTree>
    <p:extLst>
      <p:ext uri="{BB962C8B-B14F-4D97-AF65-F5344CB8AC3E}">
        <p14:creationId xmlns:p14="http://schemas.microsoft.com/office/powerpoint/2010/main" val="774913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pPr>
              <a:defRPr/>
            </a:pPr>
            <a:fld id="{06B8DDB1-3AE3-42B2-9A0D-2A5F2D82B373}" type="slidenum">
              <a:rPr lang="en-US"/>
              <a:pPr>
                <a:defRPr/>
              </a:pPr>
              <a:t>‹#›</a:t>
            </a:fld>
            <a:endParaRPr lang="en-US"/>
          </a:p>
        </p:txBody>
      </p:sp>
    </p:spTree>
    <p:extLst>
      <p:ext uri="{BB962C8B-B14F-4D97-AF65-F5344CB8AC3E}">
        <p14:creationId xmlns:p14="http://schemas.microsoft.com/office/powerpoint/2010/main" val="400845284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685800" y="14478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876800" y="1447800"/>
            <a:ext cx="40386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Rectangle 3"/>
          <p:cNvSpPr>
            <a:spLocks noGrp="1" noChangeArrowheads="1"/>
          </p:cNvSpPr>
          <p:nvPr>
            <p:ph type="sldNum" sz="quarter" idx="10"/>
          </p:nvPr>
        </p:nvSpPr>
        <p:spPr>
          <a:ln/>
        </p:spPr>
        <p:txBody>
          <a:bodyPr/>
          <a:lstStyle>
            <a:lvl1pPr>
              <a:defRPr/>
            </a:lvl1pPr>
          </a:lstStyle>
          <a:p>
            <a:pPr>
              <a:defRPr/>
            </a:pPr>
            <a:fld id="{18903C31-3FE6-4A5C-8756-23601DE3F8B2}" type="slidenum">
              <a:rPr lang="en-US"/>
              <a:pPr>
                <a:defRPr/>
              </a:pPr>
              <a:t>‹#›</a:t>
            </a:fld>
            <a:endParaRPr lang="en-US"/>
          </a:p>
        </p:txBody>
      </p:sp>
    </p:spTree>
    <p:extLst>
      <p:ext uri="{BB962C8B-B14F-4D97-AF65-F5344CB8AC3E}">
        <p14:creationId xmlns:p14="http://schemas.microsoft.com/office/powerpoint/2010/main" val="20975513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7" name="Rectangle 3"/>
          <p:cNvSpPr>
            <a:spLocks noGrp="1" noChangeArrowheads="1"/>
          </p:cNvSpPr>
          <p:nvPr>
            <p:ph type="sldNum" sz="quarter" idx="10"/>
          </p:nvPr>
        </p:nvSpPr>
        <p:spPr>
          <a:ln/>
        </p:spPr>
        <p:txBody>
          <a:bodyPr/>
          <a:lstStyle>
            <a:lvl1pPr>
              <a:defRPr/>
            </a:lvl1pPr>
          </a:lstStyle>
          <a:p>
            <a:pPr>
              <a:defRPr/>
            </a:pPr>
            <a:fld id="{B7A899C1-E621-4C48-BD55-6335244420C1}" type="slidenum">
              <a:rPr lang="en-US"/>
              <a:pPr>
                <a:defRPr/>
              </a:pPr>
              <a:t>‹#›</a:t>
            </a:fld>
            <a:endParaRPr lang="en-US"/>
          </a:p>
        </p:txBody>
      </p:sp>
    </p:spTree>
    <p:extLst>
      <p:ext uri="{BB962C8B-B14F-4D97-AF65-F5344CB8AC3E}">
        <p14:creationId xmlns:p14="http://schemas.microsoft.com/office/powerpoint/2010/main" val="253479797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Rectangle 3"/>
          <p:cNvSpPr>
            <a:spLocks noGrp="1" noChangeArrowheads="1"/>
          </p:cNvSpPr>
          <p:nvPr>
            <p:ph type="sldNum" sz="quarter" idx="10"/>
          </p:nvPr>
        </p:nvSpPr>
        <p:spPr>
          <a:ln/>
        </p:spPr>
        <p:txBody>
          <a:bodyPr/>
          <a:lstStyle>
            <a:lvl1pPr>
              <a:defRPr/>
            </a:lvl1pPr>
          </a:lstStyle>
          <a:p>
            <a:pPr>
              <a:defRPr/>
            </a:pPr>
            <a:fld id="{E3C9D1F8-6E2B-496C-A3A5-579E9DBBAF17}" type="slidenum">
              <a:rPr lang="en-US"/>
              <a:pPr>
                <a:defRPr/>
              </a:pPr>
              <a:t>‹#›</a:t>
            </a:fld>
            <a:endParaRPr lang="en-US"/>
          </a:p>
        </p:txBody>
      </p:sp>
    </p:spTree>
    <p:extLst>
      <p:ext uri="{BB962C8B-B14F-4D97-AF65-F5344CB8AC3E}">
        <p14:creationId xmlns:p14="http://schemas.microsoft.com/office/powerpoint/2010/main" val="125552313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fld id="{0024FF0E-822B-4BEB-9A96-578CC3B541B5}" type="slidenum">
              <a:rPr lang="en-US"/>
              <a:pPr>
                <a:defRPr/>
              </a:pPr>
              <a:t>‹#›</a:t>
            </a:fld>
            <a:endParaRPr lang="en-US"/>
          </a:p>
        </p:txBody>
      </p:sp>
    </p:spTree>
    <p:extLst>
      <p:ext uri="{BB962C8B-B14F-4D97-AF65-F5344CB8AC3E}">
        <p14:creationId xmlns:p14="http://schemas.microsoft.com/office/powerpoint/2010/main" val="84095299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fld id="{A61E8466-6532-4A7F-BCFF-B0E329A6F4D1}" type="slidenum">
              <a:rPr lang="en-US"/>
              <a:pPr>
                <a:defRPr/>
              </a:pPr>
              <a:t>‹#›</a:t>
            </a:fld>
            <a:endParaRPr lang="en-US"/>
          </a:p>
        </p:txBody>
      </p:sp>
    </p:spTree>
    <p:extLst>
      <p:ext uri="{BB962C8B-B14F-4D97-AF65-F5344CB8AC3E}">
        <p14:creationId xmlns:p14="http://schemas.microsoft.com/office/powerpoint/2010/main" val="322918423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fld id="{709921AD-2A37-4621-A874-8213ED879BE1}" type="slidenum">
              <a:rPr lang="en-US"/>
              <a:pPr>
                <a:defRPr/>
              </a:pPr>
              <a:t>‹#›</a:t>
            </a:fld>
            <a:endParaRPr lang="en-US"/>
          </a:p>
        </p:txBody>
      </p:sp>
    </p:spTree>
    <p:extLst>
      <p:ext uri="{BB962C8B-B14F-4D97-AF65-F5344CB8AC3E}">
        <p14:creationId xmlns:p14="http://schemas.microsoft.com/office/powerpoint/2010/main" val="15939753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2691" name="Rectangle 3"/>
          <p:cNvSpPr>
            <a:spLocks noGrp="1" noChangeArrowheads="1"/>
          </p:cNvSpPr>
          <p:nvPr>
            <p:ph type="sldNum" sz="quarter" idx="4"/>
          </p:nvPr>
        </p:nvSpPr>
        <p:spPr bwMode="auto">
          <a:xfrm>
            <a:off x="7086600" y="6403975"/>
            <a:ext cx="2057400" cy="225425"/>
          </a:xfrm>
          <a:prstGeom prst="rect">
            <a:avLst/>
          </a:prstGeom>
          <a:noFill/>
          <a:ln w="9525">
            <a:noFill/>
            <a:miter lim="800000"/>
            <a:headEnd/>
            <a:tailEnd/>
          </a:ln>
          <a:effectLst/>
        </p:spPr>
        <p:txBody>
          <a:bodyPr vert="horz" wrap="square" lIns="91440" tIns="45720" rIns="182880" bIns="45720" numCol="1" anchor="t" anchorCtr="0" compatLnSpc="1">
            <a:prstTxWarp prst="textNoShape">
              <a:avLst/>
            </a:prstTxWarp>
          </a:bodyPr>
          <a:lstStyle>
            <a:lvl1pPr algn="r">
              <a:defRPr sz="800">
                <a:solidFill>
                  <a:schemeClr val="tx1"/>
                </a:solidFill>
                <a:latin typeface="Arial" charset="0"/>
                <a:ea typeface="+mn-ea"/>
              </a:defRPr>
            </a:lvl1pPr>
          </a:lstStyle>
          <a:p>
            <a:pPr>
              <a:defRPr/>
            </a:pPr>
            <a:fld id="{C1B07C63-C890-41E4-B1CF-DE39365AAAE0}" type="slidenum">
              <a:rPr lang="en-US"/>
              <a:pPr>
                <a:defRPr/>
              </a:pPr>
              <a:t>‹#›</a:t>
            </a:fld>
            <a:endParaRPr lang="en-US"/>
          </a:p>
        </p:txBody>
      </p:sp>
      <p:sp>
        <p:nvSpPr>
          <p:cNvPr id="1028" name="Rectangle 4"/>
          <p:cNvSpPr>
            <a:spLocks noGrp="1" noChangeArrowheads="1"/>
          </p:cNvSpPr>
          <p:nvPr>
            <p:ph type="title"/>
          </p:nvPr>
        </p:nvSpPr>
        <p:spPr bwMode="auto">
          <a:xfrm>
            <a:off x="685800" y="381000"/>
            <a:ext cx="60991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Klicken Sie, um das Titelformat zu bearbeiten</a:t>
            </a:r>
          </a:p>
        </p:txBody>
      </p:sp>
      <p:sp>
        <p:nvSpPr>
          <p:cNvPr id="1029" name="Rectangle 6"/>
          <p:cNvSpPr>
            <a:spLocks noGrp="1" noChangeArrowheads="1"/>
          </p:cNvSpPr>
          <p:nvPr>
            <p:ph type="body" idx="1"/>
          </p:nvPr>
        </p:nvSpPr>
        <p:spPr bwMode="auto">
          <a:xfrm>
            <a:off x="685800" y="1447800"/>
            <a:ext cx="81930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smtClean="0"/>
              <a:t>Klicken Sie, um die Formate des Vorlagentextes zu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42695" name="Text Box 7"/>
          <p:cNvSpPr txBox="1">
            <a:spLocks noChangeArrowheads="1"/>
          </p:cNvSpPr>
          <p:nvPr/>
        </p:nvSpPr>
        <p:spPr bwMode="auto">
          <a:xfrm>
            <a:off x="685800" y="6172200"/>
            <a:ext cx="4343400" cy="457200"/>
          </a:xfrm>
          <a:prstGeom prst="rect">
            <a:avLst/>
          </a:prstGeom>
          <a:noFill/>
          <a:ln w="9525">
            <a:noFill/>
            <a:miter lim="800000"/>
            <a:headEnd/>
            <a:tailEnd/>
          </a:ln>
        </p:spPr>
        <p:txBody>
          <a:bodyPr>
            <a:spAutoFit/>
          </a:bodyPr>
          <a:lstStyle/>
          <a:p>
            <a:pPr algn="l">
              <a:spcBef>
                <a:spcPct val="50000"/>
              </a:spcBef>
              <a:defRPr/>
            </a:pPr>
            <a:endParaRPr lang="de-DE" sz="2400">
              <a:solidFill>
                <a:schemeClr val="tx1"/>
              </a:solidFill>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040"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p:timing>
    <p:tnLst>
      <p:par>
        <p:cTn id="1" dur="indefinite" restart="never" nodeType="tmRoot"/>
      </p:par>
    </p:tnLst>
  </p:timing>
  <p:hf hdr="0" dt="0"/>
  <p:txStyles>
    <p:titleStyle>
      <a:lvl1pPr algn="l" rtl="0" eaLnBrk="0" fontAlgn="base" hangingPunct="0">
        <a:spcBef>
          <a:spcPct val="0"/>
        </a:spcBef>
        <a:spcAft>
          <a:spcPct val="0"/>
        </a:spcAft>
        <a:defRPr sz="24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Arial" charset="0"/>
          <a:ea typeface="Osaka" pitchFamily="20" charset="-128"/>
        </a:defRPr>
      </a:lvl2pPr>
      <a:lvl3pPr algn="l" rtl="0" eaLnBrk="0" fontAlgn="base" hangingPunct="0">
        <a:spcBef>
          <a:spcPct val="0"/>
        </a:spcBef>
        <a:spcAft>
          <a:spcPct val="0"/>
        </a:spcAft>
        <a:defRPr sz="2400">
          <a:solidFill>
            <a:schemeClr val="tx1"/>
          </a:solidFill>
          <a:latin typeface="Arial" charset="0"/>
          <a:ea typeface="Osaka" pitchFamily="20" charset="-128"/>
        </a:defRPr>
      </a:lvl3pPr>
      <a:lvl4pPr algn="l" rtl="0" eaLnBrk="0" fontAlgn="base" hangingPunct="0">
        <a:spcBef>
          <a:spcPct val="0"/>
        </a:spcBef>
        <a:spcAft>
          <a:spcPct val="0"/>
        </a:spcAft>
        <a:defRPr sz="2400">
          <a:solidFill>
            <a:schemeClr val="tx1"/>
          </a:solidFill>
          <a:latin typeface="Arial" charset="0"/>
          <a:ea typeface="Osaka" pitchFamily="20" charset="-128"/>
        </a:defRPr>
      </a:lvl4pPr>
      <a:lvl5pPr algn="l" rtl="0" eaLnBrk="0" fontAlgn="base" hangingPunct="0">
        <a:spcBef>
          <a:spcPct val="0"/>
        </a:spcBef>
        <a:spcAft>
          <a:spcPct val="0"/>
        </a:spcAft>
        <a:defRPr sz="2400">
          <a:solidFill>
            <a:schemeClr val="tx1"/>
          </a:solidFill>
          <a:latin typeface="Arial" charset="0"/>
          <a:ea typeface="Osaka" pitchFamily="20" charset="-128"/>
        </a:defRPr>
      </a:lvl5pPr>
      <a:lvl6pPr marL="457200" algn="l" rtl="0" eaLnBrk="1" fontAlgn="base" hangingPunct="1">
        <a:spcBef>
          <a:spcPct val="0"/>
        </a:spcBef>
        <a:spcAft>
          <a:spcPct val="0"/>
        </a:spcAft>
        <a:defRPr sz="2400">
          <a:solidFill>
            <a:schemeClr val="tx1"/>
          </a:solidFill>
          <a:latin typeface="Arial" charset="0"/>
          <a:ea typeface="Osaka" pitchFamily="20" charset="-128"/>
        </a:defRPr>
      </a:lvl6pPr>
      <a:lvl7pPr marL="914400" algn="l" rtl="0" eaLnBrk="1" fontAlgn="base" hangingPunct="1">
        <a:spcBef>
          <a:spcPct val="0"/>
        </a:spcBef>
        <a:spcAft>
          <a:spcPct val="0"/>
        </a:spcAft>
        <a:defRPr sz="2400">
          <a:solidFill>
            <a:schemeClr val="tx1"/>
          </a:solidFill>
          <a:latin typeface="Arial" charset="0"/>
          <a:ea typeface="Osaka" pitchFamily="20" charset="-128"/>
        </a:defRPr>
      </a:lvl7pPr>
      <a:lvl8pPr marL="1371600" algn="l" rtl="0" eaLnBrk="1" fontAlgn="base" hangingPunct="1">
        <a:spcBef>
          <a:spcPct val="0"/>
        </a:spcBef>
        <a:spcAft>
          <a:spcPct val="0"/>
        </a:spcAft>
        <a:defRPr sz="2400">
          <a:solidFill>
            <a:schemeClr val="tx1"/>
          </a:solidFill>
          <a:latin typeface="Arial" charset="0"/>
          <a:ea typeface="Osaka" pitchFamily="20" charset="-128"/>
        </a:defRPr>
      </a:lvl8pPr>
      <a:lvl9pPr marL="1828800" algn="l" rtl="0" eaLnBrk="1" fontAlgn="base" hangingPunct="1">
        <a:spcBef>
          <a:spcPct val="0"/>
        </a:spcBef>
        <a:spcAft>
          <a:spcPct val="0"/>
        </a:spcAft>
        <a:defRPr sz="2400">
          <a:solidFill>
            <a:schemeClr val="tx1"/>
          </a:solidFill>
          <a:latin typeface="Arial" charset="0"/>
          <a:ea typeface="Osaka" pitchFamily="20"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168275" indent="-166688" algn="l" rtl="0" eaLnBrk="0" fontAlgn="base" hangingPunct="0">
        <a:spcBef>
          <a:spcPct val="20000"/>
        </a:spcBef>
        <a:spcAft>
          <a:spcPct val="0"/>
        </a:spcAft>
        <a:buFont typeface="Times" pitchFamily="18" charset="0"/>
        <a:buChar char="•"/>
        <a:defRPr sz="1600">
          <a:solidFill>
            <a:schemeClr val="tx1"/>
          </a:solidFill>
          <a:latin typeface="+mn-lt"/>
          <a:ea typeface="+mn-ea"/>
        </a:defRPr>
      </a:lvl2pPr>
      <a:lvl3pPr marL="365125" indent="-195263" algn="l" rtl="0" eaLnBrk="0" fontAlgn="base" hangingPunct="0">
        <a:spcBef>
          <a:spcPct val="20000"/>
        </a:spcBef>
        <a:spcAft>
          <a:spcPct val="0"/>
        </a:spcAft>
        <a:buFont typeface="Arial" charset="0"/>
        <a:buChar char="─"/>
        <a:defRPr sz="1600">
          <a:solidFill>
            <a:schemeClr val="tx1"/>
          </a:solidFill>
          <a:latin typeface="+mn-lt"/>
          <a:ea typeface="+mn-ea"/>
        </a:defRPr>
      </a:lvl3pPr>
      <a:lvl4pPr marL="495300" indent="-128588" algn="l" rtl="0" eaLnBrk="0" fontAlgn="base" hangingPunct="0">
        <a:spcBef>
          <a:spcPct val="20000"/>
        </a:spcBef>
        <a:spcAft>
          <a:spcPct val="0"/>
        </a:spcAft>
        <a:buSzPct val="70000"/>
        <a:buChar char="•"/>
        <a:defRPr sz="1600">
          <a:solidFill>
            <a:schemeClr val="tx1"/>
          </a:solidFill>
          <a:latin typeface="+mn-lt"/>
          <a:ea typeface="+mn-ea"/>
        </a:defRPr>
      </a:lvl4pPr>
      <a:lvl5pPr marL="631825" indent="-134938" algn="l" rtl="0" eaLnBrk="0" fontAlgn="base" hangingPunct="0">
        <a:spcBef>
          <a:spcPct val="20000"/>
        </a:spcBef>
        <a:spcAft>
          <a:spcPct val="0"/>
        </a:spcAft>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Times" pitchFamily="18" charset="0"/>
        <a:buChar char="•"/>
        <a:defRPr sz="1200">
          <a:solidFill>
            <a:schemeClr val="tx1"/>
          </a:solidFill>
          <a:latin typeface="+mn-lt"/>
          <a:ea typeface="+mn-ea"/>
        </a:defRPr>
      </a:lvl6pPr>
      <a:lvl7pPr marL="2971800" indent="-228600" algn="l" rtl="0" eaLnBrk="1" fontAlgn="base" hangingPunct="1">
        <a:spcBef>
          <a:spcPct val="20000"/>
        </a:spcBef>
        <a:spcAft>
          <a:spcPct val="0"/>
        </a:spcAft>
        <a:buFont typeface="Times" pitchFamily="18" charset="0"/>
        <a:buChar char="•"/>
        <a:defRPr sz="1200">
          <a:solidFill>
            <a:schemeClr val="tx1"/>
          </a:solidFill>
          <a:latin typeface="+mn-lt"/>
          <a:ea typeface="+mn-ea"/>
        </a:defRPr>
      </a:lvl7pPr>
      <a:lvl8pPr marL="3429000" indent="-228600" algn="l" rtl="0" eaLnBrk="1" fontAlgn="base" hangingPunct="1">
        <a:spcBef>
          <a:spcPct val="20000"/>
        </a:spcBef>
        <a:spcAft>
          <a:spcPct val="0"/>
        </a:spcAft>
        <a:buFont typeface="Times" pitchFamily="18" charset="0"/>
        <a:buChar char="•"/>
        <a:defRPr sz="1200">
          <a:solidFill>
            <a:schemeClr val="tx1"/>
          </a:solidFill>
          <a:latin typeface="+mn-lt"/>
          <a:ea typeface="+mn-ea"/>
        </a:defRPr>
      </a:lvl8pPr>
      <a:lvl9pPr marL="3886200" indent="-228600" algn="l" rtl="0" eaLnBrk="1" fontAlgn="base" hangingPunct="1">
        <a:spcBef>
          <a:spcPct val="20000"/>
        </a:spcBef>
        <a:spcAft>
          <a:spcPct val="0"/>
        </a:spcAft>
        <a:buFont typeface="Times" pitchFamily="18" charset="0"/>
        <a:buChar char="•"/>
        <a:defRPr sz="12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eg"/><Relationship Id="rId9"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7932" y="3754439"/>
            <a:ext cx="5156067" cy="2894610"/>
          </a:xfrm>
          <a:prstGeom prst="rect">
            <a:avLst/>
          </a:prstGeom>
        </p:spPr>
      </p:pic>
      <p:sp>
        <p:nvSpPr>
          <p:cNvPr id="3074" name="Rectangle 4"/>
          <p:cNvSpPr>
            <a:spLocks noGrp="1" noChangeArrowheads="1"/>
          </p:cNvSpPr>
          <p:nvPr>
            <p:ph type="ctrTitle"/>
          </p:nvPr>
        </p:nvSpPr>
        <p:spPr>
          <a:xfrm>
            <a:off x="373063" y="1139091"/>
            <a:ext cx="7772400" cy="830997"/>
          </a:xfrm>
        </p:spPr>
        <p:txBody>
          <a:bodyPr/>
          <a:lstStyle/>
          <a:p>
            <a:pPr>
              <a:defRPr/>
            </a:pPr>
            <a:r>
              <a:rPr lang="en-US" dirty="0" smtClean="0">
                <a:solidFill>
                  <a:schemeClr val="bg2"/>
                </a:solidFill>
                <a:cs typeface="Osaka"/>
              </a:rPr>
              <a:t>Particle Detector Project</a:t>
            </a:r>
            <a:r>
              <a:rPr lang="en-GB" dirty="0">
                <a:solidFill>
                  <a:schemeClr val="bg2"/>
                </a:solidFill>
                <a:cs typeface="Osaka"/>
              </a:rPr>
              <a:t/>
            </a:r>
            <a:br>
              <a:rPr lang="en-GB" dirty="0">
                <a:solidFill>
                  <a:schemeClr val="bg2"/>
                </a:solidFill>
                <a:cs typeface="Osaka"/>
              </a:rPr>
            </a:br>
            <a:r>
              <a:rPr lang="en-US" dirty="0" smtClean="0">
                <a:solidFill>
                  <a:schemeClr val="bg2"/>
                </a:solidFill>
                <a:cs typeface="Osaka"/>
              </a:rPr>
              <a:t>Close and Lessons Learned Meeting</a:t>
            </a:r>
            <a:endParaRPr lang="en-GB" dirty="0">
              <a:solidFill>
                <a:schemeClr val="bg2"/>
              </a:solidFill>
              <a:cs typeface="Osaka"/>
            </a:endParaRPr>
          </a:p>
        </p:txBody>
      </p:sp>
      <p:sp>
        <p:nvSpPr>
          <p:cNvPr id="3075" name="Rectangle 5"/>
          <p:cNvSpPr>
            <a:spLocks noGrp="1" noChangeArrowheads="1"/>
          </p:cNvSpPr>
          <p:nvPr>
            <p:ph type="subTitle" idx="1"/>
          </p:nvPr>
        </p:nvSpPr>
        <p:spPr>
          <a:xfrm>
            <a:off x="373063" y="2127250"/>
            <a:ext cx="6400800" cy="566738"/>
          </a:xfrm>
        </p:spPr>
        <p:txBody>
          <a:bodyPr/>
          <a:lstStyle/>
          <a:p>
            <a:pPr marL="0" indent="0" eaLnBrk="1" hangingPunct="1"/>
            <a:r>
              <a:rPr lang="en-GB" dirty="0" err="1" smtClean="0">
                <a:solidFill>
                  <a:schemeClr val="bg2"/>
                </a:solidFill>
              </a:rPr>
              <a:t>Matilde</a:t>
            </a:r>
            <a:r>
              <a:rPr lang="en-GB" dirty="0" smtClean="0">
                <a:solidFill>
                  <a:schemeClr val="bg2"/>
                </a:solidFill>
              </a:rPr>
              <a:t> Mazzini and </a:t>
            </a:r>
            <a:r>
              <a:rPr lang="en-GB" dirty="0" err="1" smtClean="0">
                <a:solidFill>
                  <a:schemeClr val="bg2"/>
                </a:solidFill>
              </a:rPr>
              <a:t>Giorgia</a:t>
            </a:r>
            <a:r>
              <a:rPr lang="en-GB" dirty="0" smtClean="0">
                <a:solidFill>
                  <a:schemeClr val="bg2"/>
                </a:solidFill>
              </a:rPr>
              <a:t> Mazzini</a:t>
            </a:r>
            <a:endParaRPr lang="en-GB" dirty="0">
              <a:solidFill>
                <a:schemeClr val="bg2"/>
              </a:solidFill>
            </a:endParaRPr>
          </a:p>
          <a:p>
            <a:pPr marL="0" indent="0" eaLnBrk="1" hangingPunct="1"/>
            <a:r>
              <a:rPr lang="en-GB" dirty="0" smtClean="0">
                <a:solidFill>
                  <a:schemeClr val="bg2"/>
                </a:solidFill>
              </a:rPr>
              <a:t>Issue: 24 May 2017</a:t>
            </a:r>
            <a:endParaRPr lang="en-GB" dirty="0">
              <a:solidFill>
                <a:schemeClr val="bg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54439"/>
            <a:ext cx="4635295" cy="2892424"/>
          </a:xfrm>
          <a:prstGeom prst="rect">
            <a:avLst/>
          </a:prstGeom>
        </p:spPr>
      </p:pic>
      <p:sp>
        <p:nvSpPr>
          <p:cNvPr id="5" name="Rectangle 4"/>
          <p:cNvSpPr/>
          <p:nvPr/>
        </p:nvSpPr>
        <p:spPr>
          <a:xfrm>
            <a:off x="4635295" y="6299281"/>
            <a:ext cx="4508705" cy="338554"/>
          </a:xfrm>
          <a:prstGeom prst="rect">
            <a:avLst/>
          </a:prstGeom>
        </p:spPr>
        <p:txBody>
          <a:bodyPr wrap="square">
            <a:spAutoFit/>
          </a:bodyPr>
          <a:lstStyle/>
          <a:p>
            <a:r>
              <a:rPr lang="en-US" sz="800" dirty="0"/>
              <a:t>Artwork by Sandbox Studio, </a:t>
            </a:r>
            <a:r>
              <a:rPr lang="en-US" sz="800" dirty="0" smtClean="0"/>
              <a:t>Chicago. Particles [Photograph]. Retrieved from</a:t>
            </a:r>
            <a:endParaRPr lang="en-US" sz="800" dirty="0"/>
          </a:p>
          <a:p>
            <a:r>
              <a:rPr lang="en-US" sz="800" dirty="0" smtClean="0"/>
              <a:t>http</a:t>
            </a:r>
            <a:r>
              <a:rPr lang="en-US" sz="800" dirty="0"/>
              <a:t>://www.symmetrymagazine.org/article/january-2015/how-to-build-your-own-particle-detector</a:t>
            </a:r>
          </a:p>
        </p:txBody>
      </p:sp>
      <p:sp>
        <p:nvSpPr>
          <p:cNvPr id="15" name="Rectangle 14"/>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pic>
        <p:nvPicPr>
          <p:cNvPr id="20" name="Picture 19"/>
          <p:cNvPicPr/>
          <p:nvPr/>
        </p:nvPicPr>
        <p:blipFill>
          <a:blip r:embed="rId5"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21" name="Picture 20"/>
          <p:cNvPicPr/>
          <p:nvPr/>
        </p:nvPicPr>
        <p:blipFill>
          <a:blip r:embed="rId6"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4" name="Rectangle 2"/>
          <p:cNvSpPr/>
          <p:nvPr/>
        </p:nvSpPr>
        <p:spPr>
          <a:xfrm>
            <a:off x="573639" y="6299281"/>
            <a:ext cx="3685624" cy="338554"/>
          </a:xfrm>
          <a:prstGeom prst="rect">
            <a:avLst/>
          </a:prstGeom>
        </p:spPr>
        <p:txBody>
          <a:bodyPr wrap="none">
            <a:spAutoFit/>
          </a:bodyPr>
          <a:lstStyle>
            <a:defPPr>
              <a:defRPr lang="en-US"/>
            </a:defPPr>
            <a:lvl1pPr algn="ctr" rtl="0" eaLnBrk="0" fontAlgn="base" hangingPunct="0">
              <a:spcBef>
                <a:spcPct val="0"/>
              </a:spcBef>
              <a:spcAft>
                <a:spcPct val="0"/>
              </a:spcAft>
              <a:defRPr sz="1600" kern="1200">
                <a:solidFill>
                  <a:schemeClr val="bg1"/>
                </a:solidFill>
                <a:latin typeface="Arial" charset="0"/>
                <a:ea typeface="ＭＳ Ｐゴシック" pitchFamily="50" charset="-128"/>
                <a:cs typeface="+mn-cs"/>
              </a:defRPr>
            </a:lvl1pPr>
            <a:lvl2pPr marL="457200" algn="ctr" rtl="0" eaLnBrk="0" fontAlgn="base" hangingPunct="0">
              <a:spcBef>
                <a:spcPct val="0"/>
              </a:spcBef>
              <a:spcAft>
                <a:spcPct val="0"/>
              </a:spcAft>
              <a:defRPr sz="1600" kern="1200">
                <a:solidFill>
                  <a:schemeClr val="bg1"/>
                </a:solidFill>
                <a:latin typeface="Arial" charset="0"/>
                <a:ea typeface="ＭＳ Ｐゴシック" pitchFamily="50" charset="-128"/>
                <a:cs typeface="+mn-cs"/>
              </a:defRPr>
            </a:lvl2pPr>
            <a:lvl3pPr marL="914400" algn="ctr" rtl="0" eaLnBrk="0" fontAlgn="base" hangingPunct="0">
              <a:spcBef>
                <a:spcPct val="0"/>
              </a:spcBef>
              <a:spcAft>
                <a:spcPct val="0"/>
              </a:spcAft>
              <a:defRPr sz="1600" kern="1200">
                <a:solidFill>
                  <a:schemeClr val="bg1"/>
                </a:solidFill>
                <a:latin typeface="Arial" charset="0"/>
                <a:ea typeface="ＭＳ Ｐゴシック" pitchFamily="50" charset="-128"/>
                <a:cs typeface="+mn-cs"/>
              </a:defRPr>
            </a:lvl3pPr>
            <a:lvl4pPr marL="1371600" algn="ctr" rtl="0" eaLnBrk="0" fontAlgn="base" hangingPunct="0">
              <a:spcBef>
                <a:spcPct val="0"/>
              </a:spcBef>
              <a:spcAft>
                <a:spcPct val="0"/>
              </a:spcAft>
              <a:defRPr sz="1600" kern="1200">
                <a:solidFill>
                  <a:schemeClr val="bg1"/>
                </a:solidFill>
                <a:latin typeface="Arial" charset="0"/>
                <a:ea typeface="ＭＳ Ｐゴシック" pitchFamily="50" charset="-128"/>
                <a:cs typeface="+mn-cs"/>
              </a:defRPr>
            </a:lvl4pPr>
            <a:lvl5pPr marL="1828800" algn="ctr" rtl="0" eaLnBrk="0" fontAlgn="base" hangingPunct="0">
              <a:spcBef>
                <a:spcPct val="0"/>
              </a:spcBef>
              <a:spcAft>
                <a:spcPct val="0"/>
              </a:spcAft>
              <a:defRPr sz="1600" kern="1200">
                <a:solidFill>
                  <a:schemeClr val="bg1"/>
                </a:solidFill>
                <a:latin typeface="Arial" charset="0"/>
                <a:ea typeface="ＭＳ Ｐゴシック" pitchFamily="50" charset="-128"/>
                <a:cs typeface="+mn-cs"/>
              </a:defRPr>
            </a:lvl5pPr>
            <a:lvl6pPr marL="2286000" algn="l" defTabSz="914400" rtl="0" eaLnBrk="1" latinLnBrk="0" hangingPunct="1">
              <a:defRPr sz="1600" kern="1200">
                <a:solidFill>
                  <a:schemeClr val="bg1"/>
                </a:solidFill>
                <a:latin typeface="Arial" charset="0"/>
                <a:ea typeface="ＭＳ Ｐゴシック" pitchFamily="50" charset="-128"/>
                <a:cs typeface="+mn-cs"/>
              </a:defRPr>
            </a:lvl6pPr>
            <a:lvl7pPr marL="2743200" algn="l" defTabSz="914400" rtl="0" eaLnBrk="1" latinLnBrk="0" hangingPunct="1">
              <a:defRPr sz="1600" kern="1200">
                <a:solidFill>
                  <a:schemeClr val="bg1"/>
                </a:solidFill>
                <a:latin typeface="Arial" charset="0"/>
                <a:ea typeface="ＭＳ Ｐゴシック" pitchFamily="50" charset="-128"/>
                <a:cs typeface="+mn-cs"/>
              </a:defRPr>
            </a:lvl7pPr>
            <a:lvl8pPr marL="3200400" algn="l" defTabSz="914400" rtl="0" eaLnBrk="1" latinLnBrk="0" hangingPunct="1">
              <a:defRPr sz="1600" kern="1200">
                <a:solidFill>
                  <a:schemeClr val="bg1"/>
                </a:solidFill>
                <a:latin typeface="Arial" charset="0"/>
                <a:ea typeface="ＭＳ Ｐゴシック" pitchFamily="50" charset="-128"/>
                <a:cs typeface="+mn-cs"/>
              </a:defRPr>
            </a:lvl8pPr>
            <a:lvl9pPr marL="3657600" algn="l" defTabSz="914400" rtl="0" eaLnBrk="1" latinLnBrk="0" hangingPunct="1">
              <a:defRPr sz="1600" kern="1200">
                <a:solidFill>
                  <a:schemeClr val="bg1"/>
                </a:solidFill>
                <a:latin typeface="Arial" charset="0"/>
                <a:ea typeface="ＭＳ Ｐゴシック" pitchFamily="50" charset="-128"/>
                <a:cs typeface="+mn-cs"/>
              </a:defRPr>
            </a:lvl9pPr>
          </a:lstStyle>
          <a:p>
            <a:r>
              <a:rPr lang="en-US" sz="800" dirty="0"/>
              <a:t>Artwork by </a:t>
            </a:r>
            <a:r>
              <a:rPr lang="en-US" sz="800" dirty="0" smtClean="0"/>
              <a:t>NASA,</a:t>
            </a:r>
            <a:r>
              <a:rPr lang="en-US" sz="800" dirty="0"/>
              <a:t> U</a:t>
            </a:r>
            <a:r>
              <a:rPr lang="en-US" sz="800" dirty="0" smtClean="0"/>
              <a:t>nknown. AMS Image on black [Photograph</a:t>
            </a:r>
            <a:r>
              <a:rPr lang="en-US" sz="800" dirty="0"/>
              <a:t>]. </a:t>
            </a:r>
            <a:endParaRPr lang="en-US" sz="800" dirty="0" smtClean="0"/>
          </a:p>
          <a:p>
            <a:r>
              <a:rPr lang="en-US" sz="800" dirty="0" smtClean="0"/>
              <a:t>Retrieved from https</a:t>
            </a:r>
            <a:r>
              <a:rPr lang="en-US" sz="800" dirty="0"/>
              <a:t>://ams.nasa.gov/images_Overall_Summary_Photos.html</a:t>
            </a:r>
          </a:p>
        </p:txBody>
      </p:sp>
    </p:spTree>
    <p:extLst>
      <p:ext uri="{BB962C8B-B14F-4D97-AF65-F5344CB8AC3E}">
        <p14:creationId xmlns:p14="http://schemas.microsoft.com/office/powerpoint/2010/main" val="1266915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10</a:t>
            </a:fld>
            <a:endParaRPr lang="en-US"/>
          </a:p>
        </p:txBody>
      </p:sp>
      <p:sp>
        <p:nvSpPr>
          <p:cNvPr id="5123" name="Rectangle 6"/>
          <p:cNvSpPr>
            <a:spLocks noChangeArrowheads="1"/>
          </p:cNvSpPr>
          <p:nvPr/>
        </p:nvSpPr>
        <p:spPr bwMode="gray">
          <a:xfrm>
            <a:off x="736599" y="1225339"/>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Before Big Island</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2" name="CasellaDiTesto 1"/>
          <p:cNvSpPr txBox="1"/>
          <p:nvPr/>
        </p:nvSpPr>
        <p:spPr>
          <a:xfrm>
            <a:off x="657087" y="1681591"/>
            <a:ext cx="7770812" cy="4524315"/>
          </a:xfrm>
          <a:prstGeom prst="rect">
            <a:avLst/>
          </a:prstGeom>
          <a:noFill/>
        </p:spPr>
        <p:txBody>
          <a:bodyPr wrap="square" rtlCol="0">
            <a:spAutoFit/>
          </a:bodyPr>
          <a:lstStyle/>
          <a:p>
            <a:pPr algn="l"/>
            <a:endParaRPr lang="it-IT" sz="1800" dirty="0" smtClean="0">
              <a:solidFill>
                <a:schemeClr val="tx1"/>
              </a:solidFill>
            </a:endParaRPr>
          </a:p>
          <a:p>
            <a:pPr marL="285750" indent="-285750" algn="l">
              <a:buFont typeface="Arial" panose="020B0604020202020204" pitchFamily="34" charset="0"/>
              <a:buChar char="•"/>
            </a:pPr>
            <a:r>
              <a:rPr lang="it-IT" sz="1800" b="1" dirty="0" smtClean="0">
                <a:solidFill>
                  <a:schemeClr val="tx1"/>
                </a:solidFill>
              </a:rPr>
              <a:t>Code </a:t>
            </a:r>
            <a:r>
              <a:rPr lang="it-IT" sz="1800" b="1" dirty="0" err="1" smtClean="0">
                <a:solidFill>
                  <a:schemeClr val="tx1"/>
                </a:solidFill>
              </a:rPr>
              <a:t>improved</a:t>
            </a:r>
            <a:r>
              <a:rPr lang="it-IT" sz="1800" dirty="0">
                <a:solidFill>
                  <a:schemeClr val="tx1"/>
                </a:solidFill>
              </a:rPr>
              <a:t>:</a:t>
            </a:r>
            <a:r>
              <a:rPr lang="it-IT" sz="1800" dirty="0" smtClean="0">
                <a:solidFill>
                  <a:schemeClr val="tx1"/>
                </a:solidFill>
              </a:rPr>
              <a:t> </a:t>
            </a:r>
            <a:r>
              <a:rPr lang="it-IT" sz="1800" dirty="0">
                <a:solidFill>
                  <a:schemeClr val="tx1"/>
                </a:solidFill>
              </a:rPr>
              <a:t>t</a:t>
            </a:r>
            <a:r>
              <a:rPr lang="it-IT" sz="1800" dirty="0" smtClean="0">
                <a:solidFill>
                  <a:schemeClr val="tx1"/>
                </a:solidFill>
              </a:rPr>
              <a:t>ake GPS data </a:t>
            </a:r>
            <a:r>
              <a:rPr lang="it-IT" sz="1800" dirty="0" err="1" smtClean="0">
                <a:solidFill>
                  <a:schemeClr val="tx1"/>
                </a:solidFill>
              </a:rPr>
              <a:t>every</a:t>
            </a:r>
            <a:r>
              <a:rPr lang="it-IT" sz="1800" dirty="0" smtClean="0">
                <a:solidFill>
                  <a:schemeClr val="tx1"/>
                </a:solidFill>
              </a:rPr>
              <a:t> 30 </a:t>
            </a:r>
            <a:r>
              <a:rPr lang="it-IT" sz="1800" dirty="0" err="1" smtClean="0">
                <a:solidFill>
                  <a:schemeClr val="tx1"/>
                </a:solidFill>
              </a:rPr>
              <a:t>mins</a:t>
            </a:r>
            <a:r>
              <a:rPr lang="it-IT" sz="1800" dirty="0" smtClean="0">
                <a:solidFill>
                  <a:schemeClr val="tx1"/>
                </a:solidFill>
              </a:rPr>
              <a:t>.</a:t>
            </a:r>
            <a:br>
              <a:rPr lang="it-IT" sz="1800" dirty="0" smtClean="0">
                <a:solidFill>
                  <a:schemeClr val="tx1"/>
                </a:solidFill>
              </a:rPr>
            </a:br>
            <a:r>
              <a:rPr lang="it-IT" sz="1800" dirty="0" smtClean="0">
                <a:solidFill>
                  <a:schemeClr val="tx1"/>
                </a:solidFill>
              </a:rPr>
              <a:t>Logfile.csv can be </a:t>
            </a:r>
            <a:r>
              <a:rPr lang="en-US" sz="1800" dirty="0" smtClean="0">
                <a:solidFill>
                  <a:schemeClr val="tx1"/>
                </a:solidFill>
              </a:rPr>
              <a:t>imported</a:t>
            </a:r>
            <a:r>
              <a:rPr lang="it-IT" sz="1800" dirty="0" smtClean="0">
                <a:solidFill>
                  <a:schemeClr val="tx1"/>
                </a:solidFill>
              </a:rPr>
              <a:t> in Excel. </a:t>
            </a:r>
            <a:r>
              <a:rPr lang="it-IT" sz="1800" dirty="0" err="1" smtClean="0">
                <a:solidFill>
                  <a:schemeClr val="tx1"/>
                </a:solidFill>
              </a:rPr>
              <a:t>Possibility</a:t>
            </a:r>
            <a:r>
              <a:rPr lang="it-IT" sz="1800" dirty="0" smtClean="0">
                <a:solidFill>
                  <a:schemeClr val="tx1"/>
                </a:solidFill>
              </a:rPr>
              <a:t> to interpolate the positions.</a:t>
            </a:r>
          </a:p>
          <a:p>
            <a:pPr algn="l"/>
            <a:endParaRPr lang="it-IT" sz="1800" dirty="0" smtClean="0">
              <a:solidFill>
                <a:schemeClr val="tx1"/>
              </a:solidFill>
            </a:endParaRPr>
          </a:p>
          <a:p>
            <a:pPr algn="l"/>
            <a:endParaRPr lang="it-IT" sz="1800" dirty="0" smtClean="0">
              <a:solidFill>
                <a:schemeClr val="tx1"/>
              </a:solidFill>
            </a:endParaRPr>
          </a:p>
          <a:p>
            <a:pPr algn="l"/>
            <a:endParaRPr lang="it-IT" sz="1800" dirty="0">
              <a:solidFill>
                <a:schemeClr val="tx1"/>
              </a:solidFill>
            </a:endParaRPr>
          </a:p>
          <a:p>
            <a:pPr algn="l"/>
            <a:endParaRPr lang="it-IT" sz="1800" dirty="0" smtClean="0">
              <a:solidFill>
                <a:schemeClr val="tx1"/>
              </a:solidFill>
            </a:endParaRPr>
          </a:p>
          <a:p>
            <a:pPr algn="l"/>
            <a:endParaRPr lang="it-IT" sz="1800" dirty="0">
              <a:solidFill>
                <a:schemeClr val="tx1"/>
              </a:solidFill>
            </a:endParaRPr>
          </a:p>
          <a:p>
            <a:pPr algn="l"/>
            <a:endParaRPr lang="it-IT" sz="1800" dirty="0" smtClean="0">
              <a:solidFill>
                <a:schemeClr val="tx1"/>
              </a:solidFill>
            </a:endParaRPr>
          </a:p>
          <a:p>
            <a:pPr algn="l"/>
            <a:endParaRPr lang="it-IT" sz="1800" dirty="0">
              <a:solidFill>
                <a:schemeClr val="tx1"/>
              </a:solidFill>
            </a:endParaRPr>
          </a:p>
          <a:p>
            <a:pPr algn="l"/>
            <a:endParaRPr lang="it-IT" sz="1800" dirty="0" smtClean="0">
              <a:solidFill>
                <a:schemeClr val="tx1"/>
              </a:solidFill>
            </a:endParaRPr>
          </a:p>
          <a:p>
            <a:pPr algn="l"/>
            <a:endParaRPr lang="it-IT" sz="1800" dirty="0" smtClean="0">
              <a:solidFill>
                <a:schemeClr val="tx1"/>
              </a:solidFill>
            </a:endParaRPr>
          </a:p>
          <a:p>
            <a:pPr marL="285750" indent="-285750" algn="l">
              <a:buFont typeface="Arial" panose="020B0604020202020204" pitchFamily="34" charset="0"/>
              <a:buChar char="•"/>
            </a:pPr>
            <a:r>
              <a:rPr lang="it-IT" sz="1800" dirty="0" err="1" smtClean="0">
                <a:solidFill>
                  <a:schemeClr val="tx1"/>
                </a:solidFill>
              </a:rPr>
              <a:t>What</a:t>
            </a:r>
            <a:r>
              <a:rPr lang="it-IT" sz="1800" dirty="0" smtClean="0">
                <a:solidFill>
                  <a:schemeClr val="tx1"/>
                </a:solidFill>
              </a:rPr>
              <a:t> </a:t>
            </a:r>
            <a:r>
              <a:rPr lang="it-IT" sz="1800" dirty="0" err="1" smtClean="0">
                <a:solidFill>
                  <a:schemeClr val="tx1"/>
                </a:solidFill>
              </a:rPr>
              <a:t>did</a:t>
            </a:r>
            <a:r>
              <a:rPr lang="it-IT" sz="1800" dirty="0" smtClean="0">
                <a:solidFill>
                  <a:schemeClr val="tx1"/>
                </a:solidFill>
              </a:rPr>
              <a:t> </a:t>
            </a:r>
            <a:r>
              <a:rPr lang="it-IT" sz="1800" dirty="0" err="1" smtClean="0">
                <a:solidFill>
                  <a:schemeClr val="tx1"/>
                </a:solidFill>
              </a:rPr>
              <a:t>we</a:t>
            </a:r>
            <a:r>
              <a:rPr lang="it-IT" sz="1800" dirty="0" smtClean="0">
                <a:solidFill>
                  <a:schemeClr val="tx1"/>
                </a:solidFill>
              </a:rPr>
              <a:t> </a:t>
            </a:r>
            <a:r>
              <a:rPr lang="it-IT" sz="1800" dirty="0" err="1" smtClean="0">
                <a:solidFill>
                  <a:schemeClr val="tx1"/>
                </a:solidFill>
              </a:rPr>
              <a:t>expect</a:t>
            </a:r>
            <a:r>
              <a:rPr lang="it-IT" sz="1800" dirty="0" smtClean="0">
                <a:solidFill>
                  <a:schemeClr val="tx1"/>
                </a:solidFill>
              </a:rPr>
              <a:t>?</a:t>
            </a:r>
            <a:br>
              <a:rPr lang="it-IT" sz="1800" dirty="0" smtClean="0">
                <a:solidFill>
                  <a:schemeClr val="tx1"/>
                </a:solidFill>
              </a:rPr>
            </a:br>
            <a:r>
              <a:rPr lang="it-IT" sz="1800" dirty="0" smtClean="0">
                <a:solidFill>
                  <a:schemeClr val="tx1"/>
                </a:solidFill>
              </a:rPr>
              <a:t>More </a:t>
            </a:r>
            <a:r>
              <a:rPr lang="it-IT" sz="1800" dirty="0" err="1" smtClean="0">
                <a:solidFill>
                  <a:schemeClr val="tx1"/>
                </a:solidFill>
              </a:rPr>
              <a:t>particles</a:t>
            </a:r>
            <a:r>
              <a:rPr lang="it-IT" sz="1800" dirty="0" smtClean="0">
                <a:solidFill>
                  <a:schemeClr val="tx1"/>
                </a:solidFill>
              </a:rPr>
              <a:t> </a:t>
            </a:r>
            <a:r>
              <a:rPr lang="en-US" sz="1800" dirty="0" smtClean="0">
                <a:solidFill>
                  <a:schemeClr val="tx1"/>
                </a:solidFill>
              </a:rPr>
              <a:t>because</a:t>
            </a:r>
            <a:r>
              <a:rPr lang="it-IT" sz="1800" dirty="0" smtClean="0">
                <a:solidFill>
                  <a:schemeClr val="tx1"/>
                </a:solidFill>
              </a:rPr>
              <a:t> </a:t>
            </a:r>
            <a:r>
              <a:rPr lang="it-IT" sz="1800" dirty="0" err="1" smtClean="0">
                <a:solidFill>
                  <a:schemeClr val="tx1"/>
                </a:solidFill>
              </a:rPr>
              <a:t>we</a:t>
            </a:r>
            <a:r>
              <a:rPr lang="it-IT" sz="1800" dirty="0" smtClean="0">
                <a:solidFill>
                  <a:schemeClr val="tx1"/>
                </a:solidFill>
              </a:rPr>
              <a:t> are in a </a:t>
            </a:r>
            <a:r>
              <a:rPr lang="it-IT" sz="1800" dirty="0" err="1" smtClean="0">
                <a:solidFill>
                  <a:schemeClr val="tx1"/>
                </a:solidFill>
              </a:rPr>
              <a:t>higher</a:t>
            </a:r>
            <a:r>
              <a:rPr lang="it-IT" sz="1800" dirty="0" smtClean="0">
                <a:solidFill>
                  <a:schemeClr val="tx1"/>
                </a:solidFill>
              </a:rPr>
              <a:t> </a:t>
            </a:r>
            <a:r>
              <a:rPr lang="it-IT" sz="1800" dirty="0" err="1" smtClean="0">
                <a:solidFill>
                  <a:schemeClr val="tx1"/>
                </a:solidFill>
              </a:rPr>
              <a:t>altitude</a:t>
            </a:r>
            <a:r>
              <a:rPr lang="it-IT" sz="1800" dirty="0" smtClean="0">
                <a:solidFill>
                  <a:schemeClr val="tx1"/>
                </a:solidFill>
              </a:rPr>
              <a:t> </a:t>
            </a:r>
            <a:r>
              <a:rPr lang="it-IT" sz="1800" dirty="0" err="1" smtClean="0">
                <a:solidFill>
                  <a:schemeClr val="tx1"/>
                </a:solidFill>
              </a:rPr>
              <a:t>level</a:t>
            </a:r>
            <a:r>
              <a:rPr lang="it-IT" sz="1800" dirty="0">
                <a:solidFill>
                  <a:schemeClr val="tx1"/>
                </a:solidFill>
              </a:rPr>
              <a:t> </a:t>
            </a:r>
            <a:r>
              <a:rPr lang="it-IT" sz="1800" dirty="0" err="1" smtClean="0">
                <a:solidFill>
                  <a:schemeClr val="tx1"/>
                </a:solidFill>
              </a:rPr>
              <a:t>even</a:t>
            </a:r>
            <a:r>
              <a:rPr lang="it-IT" sz="1800" dirty="0" smtClean="0">
                <a:solidFill>
                  <a:schemeClr val="tx1"/>
                </a:solidFill>
              </a:rPr>
              <a:t> </a:t>
            </a:r>
            <a:r>
              <a:rPr lang="it-IT" sz="1800" dirty="0" err="1" smtClean="0">
                <a:solidFill>
                  <a:schemeClr val="tx1"/>
                </a:solidFill>
              </a:rPr>
              <a:t>if</a:t>
            </a:r>
            <a:r>
              <a:rPr lang="it-IT" sz="1800" dirty="0" smtClean="0">
                <a:solidFill>
                  <a:schemeClr val="tx1"/>
                </a:solidFill>
              </a:rPr>
              <a:t> the </a:t>
            </a:r>
            <a:r>
              <a:rPr lang="it-IT" sz="1800" dirty="0" err="1" smtClean="0">
                <a:solidFill>
                  <a:schemeClr val="tx1"/>
                </a:solidFill>
              </a:rPr>
              <a:t>efficiency</a:t>
            </a:r>
            <a:r>
              <a:rPr lang="it-IT" sz="1800" dirty="0" smtClean="0">
                <a:solidFill>
                  <a:schemeClr val="tx1"/>
                </a:solidFill>
              </a:rPr>
              <a:t> </a:t>
            </a:r>
            <a:r>
              <a:rPr lang="it-IT" sz="1800" dirty="0" err="1" smtClean="0">
                <a:solidFill>
                  <a:schemeClr val="tx1"/>
                </a:solidFill>
              </a:rPr>
              <a:t>is</a:t>
            </a:r>
            <a:r>
              <a:rPr lang="it-IT" sz="1800" dirty="0" smtClean="0">
                <a:solidFill>
                  <a:schemeClr val="tx1"/>
                </a:solidFill>
              </a:rPr>
              <a:t> </a:t>
            </a:r>
            <a:r>
              <a:rPr lang="it-IT" sz="1800" dirty="0" err="1" smtClean="0">
                <a:solidFill>
                  <a:schemeClr val="tx1"/>
                </a:solidFill>
              </a:rPr>
              <a:t>very</a:t>
            </a:r>
            <a:r>
              <a:rPr lang="it-IT" sz="1800" dirty="0" smtClean="0">
                <a:solidFill>
                  <a:schemeClr val="tx1"/>
                </a:solidFill>
              </a:rPr>
              <a:t> </a:t>
            </a:r>
            <a:r>
              <a:rPr lang="it-IT" sz="1800" dirty="0" err="1" smtClean="0">
                <a:solidFill>
                  <a:schemeClr val="tx1"/>
                </a:solidFill>
              </a:rPr>
              <a:t>low</a:t>
            </a:r>
            <a:r>
              <a:rPr lang="it-IT" sz="1800" dirty="0">
                <a:solidFill>
                  <a:schemeClr val="tx1"/>
                </a:solidFill>
              </a:rPr>
              <a:t> </a:t>
            </a:r>
            <a:r>
              <a:rPr lang="it-IT" sz="1800" dirty="0" smtClean="0">
                <a:solidFill>
                  <a:schemeClr val="tx1"/>
                </a:solidFill>
              </a:rPr>
              <a:t>= </a:t>
            </a:r>
            <a:r>
              <a:rPr lang="it-IT" sz="1800" b="1" dirty="0" err="1" smtClean="0">
                <a:solidFill>
                  <a:schemeClr val="tx1"/>
                </a:solidFill>
              </a:rPr>
              <a:t>better</a:t>
            </a:r>
            <a:r>
              <a:rPr lang="it-IT" sz="1800" b="1" dirty="0" smtClean="0">
                <a:solidFill>
                  <a:schemeClr val="tx1"/>
                </a:solidFill>
              </a:rPr>
              <a:t> </a:t>
            </a:r>
            <a:r>
              <a:rPr lang="it-IT" sz="1800" b="1" dirty="0" err="1" smtClean="0">
                <a:solidFill>
                  <a:schemeClr val="tx1"/>
                </a:solidFill>
              </a:rPr>
              <a:t>results</a:t>
            </a:r>
            <a:r>
              <a:rPr lang="it-IT" sz="1800" dirty="0" smtClean="0">
                <a:solidFill>
                  <a:schemeClr val="tx1"/>
                </a:solidFill>
              </a:rPr>
              <a:t>!</a:t>
            </a:r>
          </a:p>
        </p:txBody>
      </p:sp>
      <p:pic>
        <p:nvPicPr>
          <p:cNvPr id="3" name="Immagine 2"/>
          <p:cNvPicPr>
            <a:picLocks noChangeAspect="1"/>
          </p:cNvPicPr>
          <p:nvPr/>
        </p:nvPicPr>
        <p:blipFill rotWithShape="1">
          <a:blip r:embed="rId5">
            <a:extLst>
              <a:ext uri="{28A0092B-C50C-407E-A947-70E740481C1C}">
                <a14:useLocalDpi xmlns:a14="http://schemas.microsoft.com/office/drawing/2010/main" val="0"/>
              </a:ext>
            </a:extLst>
          </a:blip>
          <a:srcRect r="4226"/>
          <a:stretch/>
        </p:blipFill>
        <p:spPr>
          <a:xfrm>
            <a:off x="740880" y="2882900"/>
            <a:ext cx="7687019" cy="2121696"/>
          </a:xfrm>
          <a:prstGeom prst="rect">
            <a:avLst/>
          </a:prstGeom>
        </p:spPr>
      </p:pic>
    </p:spTree>
    <p:extLst>
      <p:ext uri="{BB962C8B-B14F-4D97-AF65-F5344CB8AC3E}">
        <p14:creationId xmlns:p14="http://schemas.microsoft.com/office/powerpoint/2010/main" val="39467917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11</a:t>
            </a:fld>
            <a:endParaRPr lang="en-US"/>
          </a:p>
        </p:txBody>
      </p:sp>
      <p:sp>
        <p:nvSpPr>
          <p:cNvPr id="5123" name="Rectangle 6"/>
          <p:cNvSpPr>
            <a:spLocks noChangeArrowheads="1"/>
          </p:cNvSpPr>
          <p:nvPr/>
        </p:nvSpPr>
        <p:spPr bwMode="gray">
          <a:xfrm>
            <a:off x="736599" y="1225339"/>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Big Island Trip</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2" name="CasellaDiTesto 1"/>
          <p:cNvSpPr txBox="1"/>
          <p:nvPr/>
        </p:nvSpPr>
        <p:spPr>
          <a:xfrm>
            <a:off x="736599" y="1918952"/>
            <a:ext cx="3165700" cy="3293209"/>
          </a:xfrm>
          <a:prstGeom prst="rect">
            <a:avLst/>
          </a:prstGeom>
          <a:noFill/>
        </p:spPr>
        <p:txBody>
          <a:bodyPr wrap="square" rtlCol="0">
            <a:spAutoFit/>
          </a:bodyPr>
          <a:lstStyle/>
          <a:p>
            <a:pPr algn="l"/>
            <a:endParaRPr lang="it-IT" dirty="0">
              <a:solidFill>
                <a:schemeClr val="tx1"/>
              </a:solidFill>
            </a:endParaRPr>
          </a:p>
          <a:p>
            <a:pPr algn="l"/>
            <a:r>
              <a:rPr lang="it-IT" dirty="0">
                <a:solidFill>
                  <a:schemeClr val="tx1"/>
                </a:solidFill>
              </a:rPr>
              <a:t>2017\05\15 </a:t>
            </a:r>
            <a:r>
              <a:rPr lang="it-IT" dirty="0" err="1">
                <a:solidFill>
                  <a:schemeClr val="tx1"/>
                </a:solidFill>
              </a:rPr>
              <a:t>Kona</a:t>
            </a:r>
            <a:r>
              <a:rPr lang="it-IT" dirty="0">
                <a:solidFill>
                  <a:schemeClr val="tx1"/>
                </a:solidFill>
              </a:rPr>
              <a:t> – </a:t>
            </a:r>
            <a:r>
              <a:rPr lang="it-IT" dirty="0" err="1">
                <a:solidFill>
                  <a:schemeClr val="tx1"/>
                </a:solidFill>
              </a:rPr>
              <a:t>Maunakea</a:t>
            </a:r>
            <a:r>
              <a:rPr lang="it-IT" dirty="0">
                <a:solidFill>
                  <a:schemeClr val="tx1"/>
                </a:solidFill>
              </a:rPr>
              <a:t> </a:t>
            </a:r>
            <a:r>
              <a:rPr lang="it-IT" dirty="0" smtClean="0">
                <a:solidFill>
                  <a:schemeClr val="tx1"/>
                </a:solidFill>
              </a:rPr>
              <a:t>– Hilo</a:t>
            </a:r>
          </a:p>
          <a:p>
            <a:pPr algn="l"/>
            <a:endParaRPr lang="it-IT" dirty="0">
              <a:solidFill>
                <a:schemeClr val="tx1"/>
              </a:solidFill>
            </a:endParaRPr>
          </a:p>
          <a:p>
            <a:pPr algn="l"/>
            <a:r>
              <a:rPr lang="it-IT" dirty="0">
                <a:solidFill>
                  <a:schemeClr val="tx1"/>
                </a:solidFill>
              </a:rPr>
              <a:t>2017\05\16 Hilo – Volcano Park </a:t>
            </a:r>
            <a:r>
              <a:rPr lang="it-IT" dirty="0" smtClean="0">
                <a:solidFill>
                  <a:schemeClr val="tx1"/>
                </a:solidFill>
              </a:rPr>
              <a:t>– </a:t>
            </a:r>
            <a:r>
              <a:rPr lang="it-IT" dirty="0" err="1" smtClean="0">
                <a:solidFill>
                  <a:schemeClr val="tx1"/>
                </a:solidFill>
              </a:rPr>
              <a:t>Naalehu</a:t>
            </a:r>
            <a:endParaRPr lang="it-IT" dirty="0" smtClean="0">
              <a:solidFill>
                <a:schemeClr val="tx1"/>
              </a:solidFill>
            </a:endParaRPr>
          </a:p>
          <a:p>
            <a:pPr algn="l"/>
            <a:endParaRPr lang="it-IT" dirty="0">
              <a:solidFill>
                <a:schemeClr val="tx1"/>
              </a:solidFill>
            </a:endParaRPr>
          </a:p>
          <a:p>
            <a:pPr algn="l"/>
            <a:r>
              <a:rPr lang="it-IT" dirty="0">
                <a:solidFill>
                  <a:schemeClr val="tx1"/>
                </a:solidFill>
              </a:rPr>
              <a:t>2017\05\17 </a:t>
            </a:r>
            <a:r>
              <a:rPr lang="it-IT" dirty="0" err="1">
                <a:solidFill>
                  <a:schemeClr val="tx1"/>
                </a:solidFill>
              </a:rPr>
              <a:t>Naalehu</a:t>
            </a:r>
            <a:r>
              <a:rPr lang="it-IT" dirty="0">
                <a:solidFill>
                  <a:schemeClr val="tx1"/>
                </a:solidFill>
              </a:rPr>
              <a:t> – </a:t>
            </a:r>
            <a:r>
              <a:rPr lang="it-IT" dirty="0" err="1">
                <a:solidFill>
                  <a:schemeClr val="tx1"/>
                </a:solidFill>
              </a:rPr>
              <a:t>Kona</a:t>
            </a:r>
            <a:endParaRPr lang="it-IT" dirty="0">
              <a:solidFill>
                <a:schemeClr val="tx1"/>
              </a:solidFill>
            </a:endParaRPr>
          </a:p>
          <a:p>
            <a:pPr algn="l"/>
            <a:endParaRPr lang="it-IT" dirty="0">
              <a:solidFill>
                <a:schemeClr val="tx1"/>
              </a:solidFill>
            </a:endParaRPr>
          </a:p>
          <a:p>
            <a:pPr algn="l"/>
            <a:endParaRPr lang="it-IT" dirty="0" smtClean="0">
              <a:solidFill>
                <a:schemeClr val="tx1"/>
              </a:solidFill>
            </a:endParaRPr>
          </a:p>
          <a:p>
            <a:pPr algn="l"/>
            <a:endParaRPr lang="it-IT" dirty="0" smtClean="0">
              <a:solidFill>
                <a:schemeClr val="tx1"/>
              </a:solidFill>
            </a:endParaRPr>
          </a:p>
          <a:p>
            <a:pPr algn="l"/>
            <a:endParaRPr lang="it-IT" dirty="0" smtClean="0">
              <a:solidFill>
                <a:schemeClr val="tx1"/>
              </a:solidFill>
            </a:endParaRPr>
          </a:p>
          <a:p>
            <a:pPr algn="l"/>
            <a:endParaRPr lang="it-IT" dirty="0">
              <a:solidFill>
                <a:schemeClr val="tx1"/>
              </a:solidFill>
            </a:endParaRP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330" y="1825397"/>
            <a:ext cx="4502081" cy="4743334"/>
          </a:xfrm>
          <a:prstGeom prst="rect">
            <a:avLst/>
          </a:prstGeom>
        </p:spPr>
      </p:pic>
    </p:spTree>
    <p:extLst>
      <p:ext uri="{BB962C8B-B14F-4D97-AF65-F5344CB8AC3E}">
        <p14:creationId xmlns:p14="http://schemas.microsoft.com/office/powerpoint/2010/main" val="1335066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12</a:t>
            </a:fld>
            <a:endParaRPr lang="en-US"/>
          </a:p>
        </p:txBody>
      </p:sp>
      <p:sp>
        <p:nvSpPr>
          <p:cNvPr id="5123" name="Rectangle 6"/>
          <p:cNvSpPr>
            <a:spLocks noChangeArrowheads="1"/>
          </p:cNvSpPr>
          <p:nvPr/>
        </p:nvSpPr>
        <p:spPr bwMode="gray">
          <a:xfrm>
            <a:off x="736599" y="1225339"/>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Big Island Experiments</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graphicFrame>
        <p:nvGraphicFramePr>
          <p:cNvPr id="5" name="Tabella 4"/>
          <p:cNvGraphicFramePr>
            <a:graphicFrameLocks noGrp="1"/>
          </p:cNvGraphicFramePr>
          <p:nvPr>
            <p:extLst/>
          </p:nvPr>
        </p:nvGraphicFramePr>
        <p:xfrm>
          <a:off x="736599" y="1807949"/>
          <a:ext cx="7770812" cy="4463661"/>
        </p:xfrm>
        <a:graphic>
          <a:graphicData uri="http://schemas.openxmlformats.org/drawingml/2006/table">
            <a:tbl>
              <a:tblPr firstRow="1" bandRow="1">
                <a:tableStyleId>{284E427A-3D55-4303-BF80-6455036E1DE7}</a:tableStyleId>
              </a:tblPr>
              <a:tblGrid>
                <a:gridCol w="1534634">
                  <a:extLst>
                    <a:ext uri="{9D8B030D-6E8A-4147-A177-3AD203B41FA5}">
                      <a16:colId xmlns:a16="http://schemas.microsoft.com/office/drawing/2014/main" val="20000"/>
                    </a:ext>
                  </a:extLst>
                </a:gridCol>
                <a:gridCol w="1389511">
                  <a:extLst>
                    <a:ext uri="{9D8B030D-6E8A-4147-A177-3AD203B41FA5}">
                      <a16:colId xmlns:a16="http://schemas.microsoft.com/office/drawing/2014/main" val="20001"/>
                    </a:ext>
                  </a:extLst>
                </a:gridCol>
                <a:gridCol w="1094562">
                  <a:extLst>
                    <a:ext uri="{9D8B030D-6E8A-4147-A177-3AD203B41FA5}">
                      <a16:colId xmlns:a16="http://schemas.microsoft.com/office/drawing/2014/main" val="20002"/>
                    </a:ext>
                  </a:extLst>
                </a:gridCol>
                <a:gridCol w="989187">
                  <a:extLst>
                    <a:ext uri="{9D8B030D-6E8A-4147-A177-3AD203B41FA5}">
                      <a16:colId xmlns:a16="http://schemas.microsoft.com/office/drawing/2014/main" val="20003"/>
                    </a:ext>
                  </a:extLst>
                </a:gridCol>
                <a:gridCol w="1123315">
                  <a:extLst>
                    <a:ext uri="{9D8B030D-6E8A-4147-A177-3AD203B41FA5}">
                      <a16:colId xmlns:a16="http://schemas.microsoft.com/office/drawing/2014/main" val="20004"/>
                    </a:ext>
                  </a:extLst>
                </a:gridCol>
                <a:gridCol w="1639603">
                  <a:extLst>
                    <a:ext uri="{9D8B030D-6E8A-4147-A177-3AD203B41FA5}">
                      <a16:colId xmlns:a16="http://schemas.microsoft.com/office/drawing/2014/main" val="20005"/>
                    </a:ext>
                  </a:extLst>
                </a:gridCol>
              </a:tblGrid>
              <a:tr h="760472">
                <a:tc>
                  <a:txBody>
                    <a:bodyPr/>
                    <a:lstStyle/>
                    <a:p>
                      <a:pPr algn="ctr"/>
                      <a:r>
                        <a:rPr lang="it-IT" sz="1600" b="0" dirty="0" smtClean="0"/>
                        <a:t>DATE</a:t>
                      </a:r>
                      <a:endParaRPr lang="it-IT" sz="1600" b="0" dirty="0"/>
                    </a:p>
                  </a:txBody>
                  <a:tcPr/>
                </a:tc>
                <a:tc>
                  <a:txBody>
                    <a:bodyPr/>
                    <a:lstStyle/>
                    <a:p>
                      <a:pPr algn="ctr"/>
                      <a:r>
                        <a:rPr lang="it-IT" sz="1600" b="0" dirty="0" smtClean="0"/>
                        <a:t>PLACE</a:t>
                      </a:r>
                      <a:endParaRPr lang="it-IT" sz="1600" b="0" dirty="0"/>
                    </a:p>
                  </a:txBody>
                  <a:tcPr/>
                </a:tc>
                <a:tc>
                  <a:txBody>
                    <a:bodyPr/>
                    <a:lstStyle/>
                    <a:p>
                      <a:pPr algn="ctr"/>
                      <a:r>
                        <a:rPr lang="it-IT" sz="1600" b="0" dirty="0" smtClean="0"/>
                        <a:t>START</a:t>
                      </a:r>
                      <a:endParaRPr lang="it-IT" sz="1600" b="0" dirty="0"/>
                    </a:p>
                  </a:txBody>
                  <a:tcPr/>
                </a:tc>
                <a:tc>
                  <a:txBody>
                    <a:bodyPr/>
                    <a:lstStyle/>
                    <a:p>
                      <a:pPr algn="ctr"/>
                      <a:r>
                        <a:rPr lang="it-IT" sz="1600" b="0" dirty="0" smtClean="0"/>
                        <a:t>STOP</a:t>
                      </a:r>
                      <a:endParaRPr lang="it-IT" sz="1600" b="0" dirty="0"/>
                    </a:p>
                  </a:txBody>
                  <a:tcPr/>
                </a:tc>
                <a:tc>
                  <a:txBody>
                    <a:bodyPr/>
                    <a:lstStyle/>
                    <a:p>
                      <a:pPr algn="ctr"/>
                      <a:r>
                        <a:rPr lang="it-IT" sz="1600" b="0" dirty="0" smtClean="0"/>
                        <a:t>TIME</a:t>
                      </a:r>
                    </a:p>
                    <a:p>
                      <a:pPr algn="ctr"/>
                      <a:r>
                        <a:rPr lang="it-IT" sz="1600" b="0" dirty="0" smtClean="0"/>
                        <a:t>LAPSE</a:t>
                      </a:r>
                      <a:endParaRPr lang="it-IT" sz="1600" b="0" dirty="0"/>
                    </a:p>
                  </a:txBody>
                  <a:tcPr/>
                </a:tc>
                <a:tc>
                  <a:txBody>
                    <a:bodyPr/>
                    <a:lstStyle/>
                    <a:p>
                      <a:pPr algn="ctr"/>
                      <a:r>
                        <a:rPr lang="it-IT" sz="1600" b="0" dirty="0" smtClean="0"/>
                        <a:t>COUNTED</a:t>
                      </a:r>
                    </a:p>
                    <a:p>
                      <a:pPr algn="ctr"/>
                      <a:r>
                        <a:rPr lang="it-IT" sz="1600" b="0" dirty="0" smtClean="0"/>
                        <a:t>EVENT</a:t>
                      </a:r>
                      <a:endParaRPr lang="it-IT" sz="1600" b="0" dirty="0"/>
                    </a:p>
                  </a:txBody>
                  <a:tcPr/>
                </a:tc>
                <a:extLst>
                  <a:ext uri="{0D108BD9-81ED-4DB2-BD59-A6C34878D82A}">
                    <a16:rowId xmlns:a16="http://schemas.microsoft.com/office/drawing/2014/main" val="10000"/>
                  </a:ext>
                </a:extLst>
              </a:tr>
              <a:tr h="5290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smtClean="0">
                          <a:solidFill>
                            <a:schemeClr val="tx1"/>
                          </a:solidFill>
                        </a:rPr>
                        <a:t>2017\05\15</a:t>
                      </a:r>
                    </a:p>
                    <a:p>
                      <a:pPr algn="ctr"/>
                      <a:endParaRPr lang="it-IT" sz="1400" dirty="0"/>
                    </a:p>
                  </a:txBody>
                  <a:tcPr/>
                </a:tc>
                <a:tc>
                  <a:txBody>
                    <a:bodyPr/>
                    <a:lstStyle/>
                    <a:p>
                      <a:pPr algn="ctr"/>
                      <a:r>
                        <a:rPr lang="it-IT" sz="1400" u="none" dirty="0" err="1" smtClean="0">
                          <a:solidFill>
                            <a:schemeClr val="tx1"/>
                          </a:solidFill>
                        </a:rPr>
                        <a:t>Plane</a:t>
                      </a:r>
                      <a:endParaRPr lang="it-IT" sz="1400" u="none" dirty="0" smtClean="0">
                        <a:solidFill>
                          <a:schemeClr val="tx1"/>
                        </a:solidFill>
                      </a:endParaRPr>
                    </a:p>
                    <a:p>
                      <a:pPr algn="ctr"/>
                      <a:r>
                        <a:rPr lang="it-IT" sz="1400" u="none" dirty="0" smtClean="0">
                          <a:solidFill>
                            <a:schemeClr val="tx1"/>
                          </a:solidFill>
                        </a:rPr>
                        <a:t> </a:t>
                      </a:r>
                      <a:r>
                        <a:rPr lang="it-IT" sz="1400" u="none" dirty="0" err="1" smtClean="0">
                          <a:solidFill>
                            <a:schemeClr val="tx1"/>
                          </a:solidFill>
                        </a:rPr>
                        <a:t>Hnl-Kn</a:t>
                      </a:r>
                      <a:r>
                        <a:rPr lang="it-IT" sz="1400" u="none" dirty="0" smtClean="0">
                          <a:solidFill>
                            <a:schemeClr val="tx1"/>
                          </a:solidFill>
                        </a:rPr>
                        <a:t> </a:t>
                      </a:r>
                      <a:endParaRPr lang="it-IT" sz="1400" u="none" dirty="0"/>
                    </a:p>
                  </a:txBody>
                  <a:tcPr/>
                </a:tc>
                <a:tc>
                  <a:txBody>
                    <a:bodyPr/>
                    <a:lstStyle/>
                    <a:p>
                      <a:pPr algn="ctr"/>
                      <a:r>
                        <a:rPr lang="it-IT" sz="1400" dirty="0" smtClean="0">
                          <a:solidFill>
                            <a:schemeClr val="tx1"/>
                          </a:solidFill>
                        </a:rPr>
                        <a:t>9:38</a:t>
                      </a:r>
                      <a:endParaRPr lang="it-IT" sz="1400" dirty="0"/>
                    </a:p>
                  </a:txBody>
                  <a:tcPr/>
                </a:tc>
                <a:tc>
                  <a:txBody>
                    <a:bodyPr/>
                    <a:lstStyle/>
                    <a:p>
                      <a:pPr algn="ctr"/>
                      <a:r>
                        <a:rPr lang="it-IT" sz="1400" dirty="0" smtClean="0">
                          <a:solidFill>
                            <a:schemeClr val="tx1"/>
                          </a:solidFill>
                        </a:rPr>
                        <a:t>10:56</a:t>
                      </a:r>
                      <a:endParaRPr lang="it-IT" sz="1400" dirty="0"/>
                    </a:p>
                  </a:txBody>
                  <a:tcPr/>
                </a:tc>
                <a:tc>
                  <a:txBody>
                    <a:bodyPr/>
                    <a:lstStyle/>
                    <a:p>
                      <a:pPr algn="ctr"/>
                      <a:r>
                        <a:rPr lang="it-IT" sz="1400" dirty="0" smtClean="0">
                          <a:solidFill>
                            <a:schemeClr val="tx1"/>
                          </a:solidFill>
                        </a:rPr>
                        <a:t>1h</a:t>
                      </a:r>
                      <a:endParaRPr lang="it-IT" sz="1400" dirty="0"/>
                    </a:p>
                  </a:txBody>
                  <a:tcPr/>
                </a:tc>
                <a:tc>
                  <a:txBody>
                    <a:bodyPr/>
                    <a:lstStyle/>
                    <a:p>
                      <a:pPr algn="ctr"/>
                      <a:r>
                        <a:rPr lang="it-IT" sz="1400" dirty="0" smtClean="0"/>
                        <a:t>0</a:t>
                      </a:r>
                      <a:endParaRPr lang="it-IT" sz="1400" dirty="0"/>
                    </a:p>
                  </a:txBody>
                  <a:tcPr/>
                </a:tc>
                <a:extLst>
                  <a:ext uri="{0D108BD9-81ED-4DB2-BD59-A6C34878D82A}">
                    <a16:rowId xmlns:a16="http://schemas.microsoft.com/office/drawing/2014/main" val="10001"/>
                  </a:ext>
                </a:extLst>
              </a:tr>
              <a:tr h="529027">
                <a:tc>
                  <a:txBody>
                    <a:bodyPr/>
                    <a:lstStyle/>
                    <a:p>
                      <a:pPr algn="ctr"/>
                      <a:endParaRPr lang="it-IT" sz="1400" dirty="0"/>
                    </a:p>
                  </a:txBody>
                  <a:tcPr/>
                </a:tc>
                <a:tc>
                  <a:txBody>
                    <a:bodyPr/>
                    <a:lstStyle/>
                    <a:p>
                      <a:pPr algn="ctr"/>
                      <a:r>
                        <a:rPr lang="it-IT" sz="1400" u="none" dirty="0" err="1" smtClean="0">
                          <a:solidFill>
                            <a:schemeClr val="tx1"/>
                          </a:solidFill>
                        </a:rPr>
                        <a:t>Maunakea</a:t>
                      </a:r>
                      <a:r>
                        <a:rPr lang="it-IT" sz="1400" u="none" dirty="0" smtClean="0">
                          <a:solidFill>
                            <a:schemeClr val="tx1"/>
                          </a:solidFill>
                        </a:rPr>
                        <a:t> </a:t>
                      </a:r>
                      <a:endParaRPr lang="it-IT" sz="1400" u="none" dirty="0"/>
                    </a:p>
                  </a:txBody>
                  <a:tcPr/>
                </a:tc>
                <a:tc>
                  <a:txBody>
                    <a:bodyPr/>
                    <a:lstStyle/>
                    <a:p>
                      <a:pPr algn="ctr"/>
                      <a:r>
                        <a:rPr lang="it-IT" sz="1400" dirty="0" smtClean="0">
                          <a:solidFill>
                            <a:schemeClr val="tx1"/>
                          </a:solidFill>
                        </a:rPr>
                        <a:t>16:52</a:t>
                      </a:r>
                      <a:endParaRPr lang="it-IT" sz="1400" dirty="0"/>
                    </a:p>
                  </a:txBody>
                  <a:tcPr/>
                </a:tc>
                <a:tc>
                  <a:txBody>
                    <a:bodyPr/>
                    <a:lstStyle/>
                    <a:p>
                      <a:pPr algn="ctr"/>
                      <a:r>
                        <a:rPr lang="it-IT" sz="1400" dirty="0" smtClean="0">
                          <a:solidFill>
                            <a:schemeClr val="tx1"/>
                          </a:solidFill>
                        </a:rPr>
                        <a:t>19:53</a:t>
                      </a:r>
                      <a:endParaRPr lang="it-IT" sz="1400" dirty="0"/>
                    </a:p>
                  </a:txBody>
                  <a:tcPr/>
                </a:tc>
                <a:tc>
                  <a:txBody>
                    <a:bodyPr/>
                    <a:lstStyle/>
                    <a:p>
                      <a:pPr algn="ctr"/>
                      <a:r>
                        <a:rPr lang="it-IT" sz="1400" dirty="0" smtClean="0">
                          <a:solidFill>
                            <a:schemeClr val="tx1"/>
                          </a:solidFill>
                        </a:rPr>
                        <a:t>3h</a:t>
                      </a:r>
                      <a:endParaRPr lang="it-IT" sz="1400" dirty="0"/>
                    </a:p>
                  </a:txBody>
                  <a:tcPr/>
                </a:tc>
                <a:tc>
                  <a:txBody>
                    <a:bodyPr/>
                    <a:lstStyle/>
                    <a:p>
                      <a:pPr algn="ctr"/>
                      <a:r>
                        <a:rPr lang="it-IT" sz="1400" dirty="0" smtClean="0"/>
                        <a:t>0</a:t>
                      </a:r>
                      <a:endParaRPr lang="it-IT" sz="1400" dirty="0"/>
                    </a:p>
                  </a:txBody>
                  <a:tcPr/>
                </a:tc>
                <a:extLst>
                  <a:ext uri="{0D108BD9-81ED-4DB2-BD59-A6C34878D82A}">
                    <a16:rowId xmlns:a16="http://schemas.microsoft.com/office/drawing/2014/main" val="10002"/>
                  </a:ext>
                </a:extLst>
              </a:tr>
              <a:tr h="529027">
                <a:tc>
                  <a:txBody>
                    <a:bodyPr/>
                    <a:lstStyle/>
                    <a:p>
                      <a:pPr algn="ctr"/>
                      <a:endParaRPr lang="it-IT" sz="1400" b="1" dirty="0"/>
                    </a:p>
                  </a:txBody>
                  <a:tcPr/>
                </a:tc>
                <a:tc>
                  <a:txBody>
                    <a:bodyPr/>
                    <a:lstStyle/>
                    <a:p>
                      <a:pPr algn="ctr"/>
                      <a:r>
                        <a:rPr lang="it-IT" sz="1400" b="1" u="none" dirty="0" smtClean="0">
                          <a:solidFill>
                            <a:schemeClr val="tx1"/>
                          </a:solidFill>
                        </a:rPr>
                        <a:t>B&amp;B in Hilo </a:t>
                      </a:r>
                      <a:endParaRPr lang="it-IT" sz="1400" b="1" u="none" dirty="0"/>
                    </a:p>
                  </a:txBody>
                  <a:tcPr/>
                </a:tc>
                <a:tc>
                  <a:txBody>
                    <a:bodyPr/>
                    <a:lstStyle/>
                    <a:p>
                      <a:pPr algn="ctr"/>
                      <a:r>
                        <a:rPr lang="it-IT" sz="1400" b="1" dirty="0" smtClean="0">
                          <a:solidFill>
                            <a:schemeClr val="tx1"/>
                          </a:solidFill>
                        </a:rPr>
                        <a:t>00:16</a:t>
                      </a:r>
                      <a:endParaRPr lang="it-IT" sz="1400" b="1" dirty="0"/>
                    </a:p>
                  </a:txBody>
                  <a:tcPr/>
                </a:tc>
                <a:tc>
                  <a:txBody>
                    <a:bodyPr/>
                    <a:lstStyle/>
                    <a:p>
                      <a:pPr algn="ctr"/>
                      <a:r>
                        <a:rPr lang="it-IT" sz="1400" b="1" dirty="0" smtClean="0">
                          <a:solidFill>
                            <a:schemeClr val="tx1"/>
                          </a:solidFill>
                        </a:rPr>
                        <a:t>07:28</a:t>
                      </a:r>
                      <a:endParaRPr lang="it-IT" sz="1400" b="1" dirty="0"/>
                    </a:p>
                  </a:txBody>
                  <a:tcPr/>
                </a:tc>
                <a:tc>
                  <a:txBody>
                    <a:bodyPr/>
                    <a:lstStyle/>
                    <a:p>
                      <a:pPr algn="ctr"/>
                      <a:r>
                        <a:rPr lang="it-IT" sz="1400" b="1" dirty="0" smtClean="0">
                          <a:solidFill>
                            <a:schemeClr val="tx1"/>
                          </a:solidFill>
                        </a:rPr>
                        <a:t>7h</a:t>
                      </a:r>
                      <a:endParaRPr lang="it-IT" sz="1400" b="1" dirty="0"/>
                    </a:p>
                  </a:txBody>
                  <a:tcPr/>
                </a:tc>
                <a:tc>
                  <a:txBody>
                    <a:bodyPr/>
                    <a:lstStyle/>
                    <a:p>
                      <a:pPr algn="ctr"/>
                      <a:r>
                        <a:rPr lang="it-IT" sz="1400" b="1" dirty="0" smtClean="0"/>
                        <a:t>6</a:t>
                      </a:r>
                      <a:endParaRPr lang="it-IT" sz="1400" b="1" dirty="0"/>
                    </a:p>
                  </a:txBody>
                  <a:tcPr/>
                </a:tc>
                <a:extLst>
                  <a:ext uri="{0D108BD9-81ED-4DB2-BD59-A6C34878D82A}">
                    <a16:rowId xmlns:a16="http://schemas.microsoft.com/office/drawing/2014/main" val="10003"/>
                  </a:ext>
                </a:extLst>
              </a:tr>
              <a:tr h="5290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smtClean="0">
                          <a:solidFill>
                            <a:schemeClr val="tx1"/>
                          </a:solidFill>
                        </a:rPr>
                        <a:t>2017\05\16</a:t>
                      </a:r>
                    </a:p>
                    <a:p>
                      <a:pPr algn="ctr"/>
                      <a:endParaRPr lang="it-IT" sz="1400" dirty="0"/>
                    </a:p>
                  </a:txBody>
                  <a:tcPr/>
                </a:tc>
                <a:tc>
                  <a:txBody>
                    <a:bodyPr/>
                    <a:lstStyle/>
                    <a:p>
                      <a:pPr algn="ctr"/>
                      <a:r>
                        <a:rPr lang="it-IT" sz="1400" u="none" dirty="0" smtClean="0">
                          <a:solidFill>
                            <a:schemeClr val="tx1"/>
                          </a:solidFill>
                        </a:rPr>
                        <a:t>Hilo to VNP </a:t>
                      </a:r>
                      <a:endParaRPr lang="it-IT" sz="1400" u="none" dirty="0"/>
                    </a:p>
                  </a:txBody>
                  <a:tcPr/>
                </a:tc>
                <a:tc>
                  <a:txBody>
                    <a:bodyPr/>
                    <a:lstStyle/>
                    <a:p>
                      <a:pPr algn="ctr"/>
                      <a:r>
                        <a:rPr lang="it-IT" sz="1400" dirty="0" smtClean="0">
                          <a:solidFill>
                            <a:schemeClr val="tx1"/>
                          </a:solidFill>
                        </a:rPr>
                        <a:t>11:04 </a:t>
                      </a:r>
                      <a:endParaRPr lang="it-IT" sz="1400" dirty="0"/>
                    </a:p>
                  </a:txBody>
                  <a:tcPr/>
                </a:tc>
                <a:tc>
                  <a:txBody>
                    <a:bodyPr/>
                    <a:lstStyle/>
                    <a:p>
                      <a:pPr algn="ctr"/>
                      <a:r>
                        <a:rPr lang="it-IT" sz="1400" dirty="0" smtClean="0">
                          <a:solidFill>
                            <a:schemeClr val="tx1"/>
                          </a:solidFill>
                        </a:rPr>
                        <a:t>16:49</a:t>
                      </a:r>
                      <a:endParaRPr lang="it-IT" sz="1400" dirty="0"/>
                    </a:p>
                  </a:txBody>
                  <a:tcPr/>
                </a:tc>
                <a:tc>
                  <a:txBody>
                    <a:bodyPr/>
                    <a:lstStyle/>
                    <a:p>
                      <a:pPr algn="ctr"/>
                      <a:r>
                        <a:rPr lang="it-IT" sz="1400" dirty="0" smtClean="0">
                          <a:solidFill>
                            <a:schemeClr val="tx1"/>
                          </a:solidFill>
                        </a:rPr>
                        <a:t>5h</a:t>
                      </a:r>
                      <a:endParaRPr lang="it-IT" sz="1400" dirty="0"/>
                    </a:p>
                  </a:txBody>
                  <a:tcPr/>
                </a:tc>
                <a:tc>
                  <a:txBody>
                    <a:bodyPr/>
                    <a:lstStyle/>
                    <a:p>
                      <a:pPr algn="ctr"/>
                      <a:r>
                        <a:rPr lang="it-IT" sz="1400" dirty="0" smtClean="0"/>
                        <a:t>0</a:t>
                      </a:r>
                      <a:endParaRPr lang="it-IT" sz="1400" dirty="0"/>
                    </a:p>
                  </a:txBody>
                  <a:tcPr/>
                </a:tc>
                <a:extLst>
                  <a:ext uri="{0D108BD9-81ED-4DB2-BD59-A6C34878D82A}">
                    <a16:rowId xmlns:a16="http://schemas.microsoft.com/office/drawing/2014/main" val="10004"/>
                  </a:ext>
                </a:extLst>
              </a:tr>
              <a:tr h="529027">
                <a:tc>
                  <a:txBody>
                    <a:bodyPr/>
                    <a:lstStyle/>
                    <a:p>
                      <a:pPr algn="ctr"/>
                      <a:endParaRPr lang="it-IT" sz="1400" dirty="0"/>
                    </a:p>
                  </a:txBody>
                  <a:tcPr/>
                </a:tc>
                <a:tc>
                  <a:txBody>
                    <a:bodyPr/>
                    <a:lstStyle/>
                    <a:p>
                      <a:pPr algn="ctr"/>
                      <a:r>
                        <a:rPr lang="it-IT" sz="1400" u="none" dirty="0" err="1" smtClean="0">
                          <a:solidFill>
                            <a:schemeClr val="tx1"/>
                          </a:solidFill>
                        </a:rPr>
                        <a:t>Kupaahu</a:t>
                      </a:r>
                      <a:r>
                        <a:rPr lang="it-IT" sz="1400" u="none" dirty="0" smtClean="0">
                          <a:solidFill>
                            <a:schemeClr val="tx1"/>
                          </a:solidFill>
                        </a:rPr>
                        <a:t> (Bikes) </a:t>
                      </a:r>
                      <a:endParaRPr lang="it-IT" sz="1400" u="none" dirty="0"/>
                    </a:p>
                  </a:txBody>
                  <a:tcPr/>
                </a:tc>
                <a:tc>
                  <a:txBody>
                    <a:bodyPr/>
                    <a:lstStyle/>
                    <a:p>
                      <a:pPr algn="ctr"/>
                      <a:r>
                        <a:rPr lang="it-IT" sz="1400" dirty="0" smtClean="0">
                          <a:solidFill>
                            <a:schemeClr val="tx1"/>
                          </a:solidFill>
                        </a:rPr>
                        <a:t>17:19</a:t>
                      </a:r>
                      <a:endParaRPr lang="it-IT" sz="1400" dirty="0"/>
                    </a:p>
                  </a:txBody>
                  <a:tcPr/>
                </a:tc>
                <a:tc>
                  <a:txBody>
                    <a:bodyPr/>
                    <a:lstStyle/>
                    <a:p>
                      <a:pPr algn="ctr"/>
                      <a:r>
                        <a:rPr lang="it-IT" sz="1400" dirty="0" smtClean="0">
                          <a:solidFill>
                            <a:schemeClr val="tx1"/>
                          </a:solidFill>
                        </a:rPr>
                        <a:t>23:19</a:t>
                      </a:r>
                      <a:endParaRPr lang="it-IT" sz="1400" dirty="0"/>
                    </a:p>
                  </a:txBody>
                  <a:tcPr/>
                </a:tc>
                <a:tc>
                  <a:txBody>
                    <a:bodyPr/>
                    <a:lstStyle/>
                    <a:p>
                      <a:pPr algn="ctr"/>
                      <a:r>
                        <a:rPr lang="it-IT" sz="1400" dirty="0" smtClean="0"/>
                        <a:t>6h</a:t>
                      </a:r>
                      <a:endParaRPr lang="it-IT" sz="1400" dirty="0"/>
                    </a:p>
                  </a:txBody>
                  <a:tcPr/>
                </a:tc>
                <a:tc>
                  <a:txBody>
                    <a:bodyPr/>
                    <a:lstStyle/>
                    <a:p>
                      <a:pPr algn="ctr"/>
                      <a:r>
                        <a:rPr lang="it-IT" sz="1400" dirty="0" smtClean="0"/>
                        <a:t>3</a:t>
                      </a:r>
                      <a:endParaRPr lang="it-IT" sz="1400" dirty="0"/>
                    </a:p>
                  </a:txBody>
                  <a:tcPr/>
                </a:tc>
                <a:extLst>
                  <a:ext uri="{0D108BD9-81ED-4DB2-BD59-A6C34878D82A}">
                    <a16:rowId xmlns:a16="http://schemas.microsoft.com/office/drawing/2014/main" val="10005"/>
                  </a:ext>
                </a:extLst>
              </a:tr>
              <a:tr h="529027">
                <a:tc>
                  <a:txBody>
                    <a:bodyPr/>
                    <a:lstStyle/>
                    <a:p>
                      <a:pPr algn="ctr"/>
                      <a:endParaRPr lang="it-IT" sz="1400"/>
                    </a:p>
                  </a:txBody>
                  <a:tcPr/>
                </a:tc>
                <a:tc>
                  <a:txBody>
                    <a:bodyPr/>
                    <a:lstStyle/>
                    <a:p>
                      <a:pPr algn="ctr"/>
                      <a:r>
                        <a:rPr lang="it-IT" sz="1400" u="none" dirty="0" smtClean="0">
                          <a:solidFill>
                            <a:schemeClr val="tx1"/>
                          </a:solidFill>
                        </a:rPr>
                        <a:t>B&amp;B in </a:t>
                      </a:r>
                      <a:r>
                        <a:rPr lang="it-IT" sz="1400" u="none" dirty="0" err="1" smtClean="0">
                          <a:solidFill>
                            <a:schemeClr val="tx1"/>
                          </a:solidFill>
                        </a:rPr>
                        <a:t>Naalehu</a:t>
                      </a:r>
                      <a:endParaRPr lang="it-IT" sz="1400" u="none" dirty="0"/>
                    </a:p>
                  </a:txBody>
                  <a:tcPr/>
                </a:tc>
                <a:tc>
                  <a:txBody>
                    <a:bodyPr/>
                    <a:lstStyle/>
                    <a:p>
                      <a:pPr algn="ctr"/>
                      <a:r>
                        <a:rPr lang="it-IT" sz="1400" dirty="0" smtClean="0">
                          <a:solidFill>
                            <a:schemeClr val="tx1"/>
                          </a:solidFill>
                        </a:rPr>
                        <a:t>00:17</a:t>
                      </a:r>
                      <a:endParaRPr lang="it-IT" sz="1400" dirty="0"/>
                    </a:p>
                  </a:txBody>
                  <a:tcPr/>
                </a:tc>
                <a:tc>
                  <a:txBody>
                    <a:bodyPr/>
                    <a:lstStyle/>
                    <a:p>
                      <a:pPr algn="ctr"/>
                      <a:r>
                        <a:rPr lang="it-IT" sz="1400" dirty="0" smtClean="0">
                          <a:solidFill>
                            <a:schemeClr val="tx1"/>
                          </a:solidFill>
                        </a:rPr>
                        <a:t>08:40</a:t>
                      </a:r>
                      <a:endParaRPr lang="it-IT" sz="1400" dirty="0"/>
                    </a:p>
                  </a:txBody>
                  <a:tcPr/>
                </a:tc>
                <a:tc>
                  <a:txBody>
                    <a:bodyPr/>
                    <a:lstStyle/>
                    <a:p>
                      <a:pPr algn="ctr"/>
                      <a:r>
                        <a:rPr lang="it-IT" sz="1400" dirty="0" smtClean="0">
                          <a:solidFill>
                            <a:schemeClr val="tx1"/>
                          </a:solidFill>
                        </a:rPr>
                        <a:t>8h</a:t>
                      </a:r>
                      <a:endParaRPr lang="it-IT" sz="1400" dirty="0"/>
                    </a:p>
                  </a:txBody>
                  <a:tcPr/>
                </a:tc>
                <a:tc>
                  <a:txBody>
                    <a:bodyPr/>
                    <a:lstStyle/>
                    <a:p>
                      <a:pPr algn="ctr"/>
                      <a:r>
                        <a:rPr lang="it-IT" sz="1400" dirty="0" smtClean="0"/>
                        <a:t>1</a:t>
                      </a:r>
                      <a:endParaRPr lang="it-IT" sz="1400" dirty="0"/>
                    </a:p>
                  </a:txBody>
                  <a:tcPr/>
                </a:tc>
                <a:extLst>
                  <a:ext uri="{0D108BD9-81ED-4DB2-BD59-A6C34878D82A}">
                    <a16:rowId xmlns:a16="http://schemas.microsoft.com/office/drawing/2014/main" val="10006"/>
                  </a:ext>
                </a:extLst>
              </a:tr>
              <a:tr h="5290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smtClean="0">
                          <a:solidFill>
                            <a:schemeClr val="tx1"/>
                          </a:solidFill>
                        </a:rPr>
                        <a:t>2017\05\17</a:t>
                      </a:r>
                    </a:p>
                    <a:p>
                      <a:pPr algn="ctr"/>
                      <a:endParaRPr lang="it-IT" sz="1400" dirty="0"/>
                    </a:p>
                  </a:txBody>
                  <a:tcPr/>
                </a:tc>
                <a:tc>
                  <a:txBody>
                    <a:bodyPr/>
                    <a:lstStyle/>
                    <a:p>
                      <a:pPr algn="ctr"/>
                      <a:r>
                        <a:rPr lang="it-IT" sz="1400" u="none" dirty="0" err="1" smtClean="0">
                          <a:solidFill>
                            <a:schemeClr val="tx1"/>
                          </a:solidFill>
                        </a:rPr>
                        <a:t>Plane</a:t>
                      </a:r>
                      <a:endParaRPr lang="it-IT" sz="1400" u="none" dirty="0" smtClean="0">
                        <a:solidFill>
                          <a:schemeClr val="tx1"/>
                        </a:solidFill>
                      </a:endParaRPr>
                    </a:p>
                    <a:p>
                      <a:pPr algn="ctr"/>
                      <a:r>
                        <a:rPr lang="it-IT" sz="1400" u="none" dirty="0" smtClean="0">
                          <a:solidFill>
                            <a:schemeClr val="tx1"/>
                          </a:solidFill>
                        </a:rPr>
                        <a:t> </a:t>
                      </a:r>
                      <a:r>
                        <a:rPr lang="it-IT" sz="1400" u="none" dirty="0" err="1" smtClean="0">
                          <a:solidFill>
                            <a:schemeClr val="tx1"/>
                          </a:solidFill>
                        </a:rPr>
                        <a:t>Kn-Hnl</a:t>
                      </a:r>
                      <a:r>
                        <a:rPr lang="it-IT" sz="1400" u="none" dirty="0" smtClean="0">
                          <a:solidFill>
                            <a:schemeClr val="tx1"/>
                          </a:solidFill>
                        </a:rPr>
                        <a:t> </a:t>
                      </a:r>
                      <a:endParaRPr lang="it-IT" sz="1400" u="none" dirty="0"/>
                    </a:p>
                  </a:txBody>
                  <a:tcPr/>
                </a:tc>
                <a:tc>
                  <a:txBody>
                    <a:bodyPr/>
                    <a:lstStyle/>
                    <a:p>
                      <a:pPr algn="ctr"/>
                      <a:r>
                        <a:rPr lang="it-IT" sz="1400" dirty="0" smtClean="0">
                          <a:solidFill>
                            <a:schemeClr val="tx1"/>
                          </a:solidFill>
                        </a:rPr>
                        <a:t>21:04 </a:t>
                      </a:r>
                      <a:endParaRPr lang="it-IT" sz="1400" dirty="0"/>
                    </a:p>
                  </a:txBody>
                  <a:tcPr/>
                </a:tc>
                <a:tc>
                  <a:txBody>
                    <a:bodyPr/>
                    <a:lstStyle/>
                    <a:p>
                      <a:pPr algn="ctr"/>
                      <a:r>
                        <a:rPr lang="it-IT" sz="1400" dirty="0" smtClean="0">
                          <a:solidFill>
                            <a:schemeClr val="tx1"/>
                          </a:solidFill>
                        </a:rPr>
                        <a:t>21:51</a:t>
                      </a:r>
                      <a:endParaRPr lang="it-IT" sz="1400" dirty="0"/>
                    </a:p>
                  </a:txBody>
                  <a:tcPr/>
                </a:tc>
                <a:tc>
                  <a:txBody>
                    <a:bodyPr/>
                    <a:lstStyle/>
                    <a:p>
                      <a:pPr algn="ctr"/>
                      <a:r>
                        <a:rPr lang="it-IT" sz="1400" dirty="0" smtClean="0">
                          <a:solidFill>
                            <a:schemeClr val="tx1"/>
                          </a:solidFill>
                        </a:rPr>
                        <a:t>1h</a:t>
                      </a:r>
                      <a:endParaRPr lang="it-IT" sz="1400" dirty="0"/>
                    </a:p>
                  </a:txBody>
                  <a:tcPr/>
                </a:tc>
                <a:tc>
                  <a:txBody>
                    <a:bodyPr/>
                    <a:lstStyle/>
                    <a:p>
                      <a:pPr algn="ctr"/>
                      <a:r>
                        <a:rPr lang="it-IT" sz="1400" dirty="0" smtClean="0"/>
                        <a:t>0</a:t>
                      </a:r>
                      <a:endParaRPr lang="it-IT" sz="14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28799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13</a:t>
            </a:fld>
            <a:endParaRPr lang="en-US"/>
          </a:p>
        </p:txBody>
      </p:sp>
      <p:sp>
        <p:nvSpPr>
          <p:cNvPr id="5123" name="Rectangle 6"/>
          <p:cNvSpPr>
            <a:spLocks noChangeArrowheads="1"/>
          </p:cNvSpPr>
          <p:nvPr/>
        </p:nvSpPr>
        <p:spPr bwMode="gray">
          <a:xfrm>
            <a:off x="736599" y="1225339"/>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After Big Island</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2" name="CasellaDiTesto 1"/>
          <p:cNvSpPr txBox="1"/>
          <p:nvPr/>
        </p:nvSpPr>
        <p:spPr>
          <a:xfrm>
            <a:off x="736599" y="1918952"/>
            <a:ext cx="7770812" cy="1077218"/>
          </a:xfrm>
          <a:prstGeom prst="rect">
            <a:avLst/>
          </a:prstGeom>
          <a:noFill/>
        </p:spPr>
        <p:txBody>
          <a:bodyPr wrap="square" rtlCol="0">
            <a:spAutoFit/>
          </a:bodyPr>
          <a:lstStyle/>
          <a:p>
            <a:pPr algn="l"/>
            <a:endParaRPr lang="it-IT" dirty="0" smtClean="0">
              <a:solidFill>
                <a:schemeClr val="tx1"/>
              </a:solidFill>
            </a:endParaRPr>
          </a:p>
          <a:p>
            <a:pPr algn="l"/>
            <a:endParaRPr lang="it-IT" dirty="0" smtClean="0">
              <a:solidFill>
                <a:schemeClr val="tx1"/>
              </a:solidFill>
            </a:endParaRPr>
          </a:p>
          <a:p>
            <a:pPr algn="l"/>
            <a:endParaRPr lang="it-IT" dirty="0" smtClean="0">
              <a:solidFill>
                <a:schemeClr val="tx1"/>
              </a:solidFill>
            </a:endParaRPr>
          </a:p>
          <a:p>
            <a:pPr algn="l"/>
            <a:endParaRPr lang="it-IT" dirty="0">
              <a:solidFill>
                <a:schemeClr val="tx1"/>
              </a:solidFill>
            </a:endParaRPr>
          </a:p>
        </p:txBody>
      </p:sp>
      <p:sp>
        <p:nvSpPr>
          <p:cNvPr id="3" name="CasellaDiTesto 2"/>
          <p:cNvSpPr txBox="1"/>
          <p:nvPr/>
        </p:nvSpPr>
        <p:spPr>
          <a:xfrm>
            <a:off x="736600" y="1915697"/>
            <a:ext cx="7821612" cy="4801314"/>
          </a:xfrm>
          <a:prstGeom prst="rect">
            <a:avLst/>
          </a:prstGeom>
          <a:noFill/>
        </p:spPr>
        <p:txBody>
          <a:bodyPr wrap="square" rtlCol="0">
            <a:spAutoFit/>
          </a:bodyPr>
          <a:lstStyle/>
          <a:p>
            <a:pPr lvl="0" algn="l">
              <a:spcBef>
                <a:spcPct val="30000"/>
              </a:spcBef>
              <a:defRPr/>
            </a:pPr>
            <a:r>
              <a:rPr lang="it-IT" sz="2000" dirty="0" err="1">
                <a:solidFill>
                  <a:schemeClr val="tx1"/>
                </a:solidFill>
              </a:rPr>
              <a:t>What</a:t>
            </a:r>
            <a:r>
              <a:rPr lang="it-IT" sz="2000" dirty="0">
                <a:solidFill>
                  <a:schemeClr val="tx1"/>
                </a:solidFill>
              </a:rPr>
              <a:t> I can </a:t>
            </a:r>
            <a:r>
              <a:rPr lang="it-IT" sz="2000" dirty="0" err="1">
                <a:solidFill>
                  <a:schemeClr val="tx1"/>
                </a:solidFill>
              </a:rPr>
              <a:t>see</a:t>
            </a:r>
            <a:r>
              <a:rPr lang="it-IT" sz="2000" dirty="0">
                <a:solidFill>
                  <a:schemeClr val="tx1"/>
                </a:solidFill>
              </a:rPr>
              <a:t> from </a:t>
            </a:r>
            <a:r>
              <a:rPr lang="it-IT" sz="2000" dirty="0" err="1">
                <a:solidFill>
                  <a:schemeClr val="tx1"/>
                </a:solidFill>
              </a:rPr>
              <a:t>those</a:t>
            </a:r>
            <a:r>
              <a:rPr lang="it-IT" sz="2000" dirty="0">
                <a:solidFill>
                  <a:schemeClr val="tx1"/>
                </a:solidFill>
              </a:rPr>
              <a:t> </a:t>
            </a:r>
            <a:r>
              <a:rPr lang="it-IT" sz="2000" dirty="0" err="1">
                <a:solidFill>
                  <a:schemeClr val="tx1"/>
                </a:solidFill>
              </a:rPr>
              <a:t>experiments</a:t>
            </a:r>
            <a:r>
              <a:rPr lang="it-IT" sz="2000" dirty="0">
                <a:solidFill>
                  <a:schemeClr val="tx1"/>
                </a:solidFill>
              </a:rPr>
              <a:t>:</a:t>
            </a:r>
          </a:p>
          <a:p>
            <a:pPr algn="l"/>
            <a:r>
              <a:rPr lang="it-IT" sz="2000" dirty="0">
                <a:solidFill>
                  <a:schemeClr val="tx1"/>
                </a:solidFill>
              </a:rPr>
              <a:t>- </a:t>
            </a:r>
            <a:r>
              <a:rPr lang="it-IT" sz="2000" dirty="0" err="1">
                <a:solidFill>
                  <a:schemeClr val="tx1"/>
                </a:solidFill>
              </a:rPr>
              <a:t>Acquisition</a:t>
            </a:r>
            <a:r>
              <a:rPr lang="it-IT" sz="2000" dirty="0">
                <a:solidFill>
                  <a:schemeClr val="tx1"/>
                </a:solidFill>
              </a:rPr>
              <a:t> data time </a:t>
            </a:r>
            <a:r>
              <a:rPr lang="it-IT" sz="2000" dirty="0" err="1">
                <a:solidFill>
                  <a:schemeClr val="tx1"/>
                </a:solidFill>
              </a:rPr>
              <a:t>too</a:t>
            </a:r>
            <a:r>
              <a:rPr lang="it-IT" sz="2000" dirty="0">
                <a:solidFill>
                  <a:schemeClr val="tx1"/>
                </a:solidFill>
              </a:rPr>
              <a:t> long.</a:t>
            </a:r>
          </a:p>
          <a:p>
            <a:pPr algn="l"/>
            <a:r>
              <a:rPr lang="it-IT" sz="2000" dirty="0">
                <a:solidFill>
                  <a:schemeClr val="tx1"/>
                </a:solidFill>
              </a:rPr>
              <a:t>- Small </a:t>
            </a:r>
            <a:r>
              <a:rPr lang="it-IT" sz="2000" dirty="0" err="1" smtClean="0">
                <a:solidFill>
                  <a:schemeClr val="tx1"/>
                </a:solidFill>
              </a:rPr>
              <a:t>sensor</a:t>
            </a:r>
            <a:r>
              <a:rPr lang="it-IT" sz="2000" dirty="0" smtClean="0">
                <a:solidFill>
                  <a:schemeClr val="tx1"/>
                </a:solidFill>
              </a:rPr>
              <a:t> </a:t>
            </a:r>
            <a:r>
              <a:rPr lang="it-IT" sz="2000" dirty="0" err="1" smtClean="0">
                <a:solidFill>
                  <a:schemeClr val="tx1"/>
                </a:solidFill>
              </a:rPr>
              <a:t>size</a:t>
            </a:r>
            <a:r>
              <a:rPr lang="it-IT" sz="2000" dirty="0" smtClean="0">
                <a:solidFill>
                  <a:schemeClr val="tx1"/>
                </a:solidFill>
              </a:rPr>
              <a:t>.</a:t>
            </a:r>
            <a:endParaRPr lang="it-IT" sz="2000" dirty="0">
              <a:solidFill>
                <a:schemeClr val="tx1"/>
              </a:solidFill>
            </a:endParaRPr>
          </a:p>
          <a:p>
            <a:pPr algn="l"/>
            <a:r>
              <a:rPr lang="it-IT" sz="2000" dirty="0" smtClean="0">
                <a:solidFill>
                  <a:schemeClr val="tx1"/>
                </a:solidFill>
              </a:rPr>
              <a:t>- More </a:t>
            </a:r>
            <a:r>
              <a:rPr lang="it-IT" sz="2000" dirty="0" err="1">
                <a:solidFill>
                  <a:schemeClr val="tx1"/>
                </a:solidFill>
              </a:rPr>
              <a:t>stability</a:t>
            </a:r>
            <a:r>
              <a:rPr lang="it-IT" sz="2000" dirty="0">
                <a:solidFill>
                  <a:schemeClr val="tx1"/>
                </a:solidFill>
              </a:rPr>
              <a:t> </a:t>
            </a:r>
            <a:r>
              <a:rPr lang="it-IT" sz="2000" dirty="0" err="1" smtClean="0">
                <a:solidFill>
                  <a:schemeClr val="tx1"/>
                </a:solidFill>
              </a:rPr>
              <a:t>needed</a:t>
            </a:r>
            <a:r>
              <a:rPr lang="it-IT" sz="2000" dirty="0" smtClean="0">
                <a:solidFill>
                  <a:schemeClr val="tx1"/>
                </a:solidFill>
              </a:rPr>
              <a:t>.</a:t>
            </a:r>
          </a:p>
          <a:p>
            <a:pPr marL="342900" indent="-342900" algn="l">
              <a:buFontTx/>
              <a:buChar char="-"/>
            </a:pPr>
            <a:endParaRPr lang="it-IT" sz="2000" u="sng" dirty="0" smtClean="0">
              <a:solidFill>
                <a:schemeClr val="tx1"/>
              </a:solidFill>
            </a:endParaRPr>
          </a:p>
          <a:p>
            <a:pPr algn="l"/>
            <a:r>
              <a:rPr lang="it-IT" sz="2000" u="sng" dirty="0" err="1" smtClean="0">
                <a:solidFill>
                  <a:schemeClr val="tx1"/>
                </a:solidFill>
              </a:rPr>
              <a:t>Conclusion</a:t>
            </a:r>
            <a:r>
              <a:rPr lang="it-IT" sz="2000" dirty="0" smtClean="0">
                <a:solidFill>
                  <a:schemeClr val="tx1"/>
                </a:solidFill>
              </a:rPr>
              <a:t>: </a:t>
            </a:r>
          </a:p>
          <a:p>
            <a:pPr algn="l"/>
            <a:r>
              <a:rPr lang="it-IT" sz="2000" dirty="0" err="1" smtClean="0">
                <a:solidFill>
                  <a:schemeClr val="tx1"/>
                </a:solidFill>
              </a:rPr>
              <a:t>We</a:t>
            </a:r>
            <a:r>
              <a:rPr lang="it-IT" sz="2000" dirty="0" smtClean="0">
                <a:solidFill>
                  <a:schemeClr val="tx1"/>
                </a:solidFill>
              </a:rPr>
              <a:t> </a:t>
            </a:r>
            <a:r>
              <a:rPr lang="it-IT" sz="2000" dirty="0" err="1">
                <a:solidFill>
                  <a:schemeClr val="tx1"/>
                </a:solidFill>
              </a:rPr>
              <a:t>didn’t</a:t>
            </a:r>
            <a:r>
              <a:rPr lang="it-IT" sz="2000" dirty="0">
                <a:solidFill>
                  <a:schemeClr val="tx1"/>
                </a:solidFill>
              </a:rPr>
              <a:t> </a:t>
            </a:r>
            <a:r>
              <a:rPr lang="it-IT" sz="2000" dirty="0" err="1">
                <a:solidFill>
                  <a:schemeClr val="tx1"/>
                </a:solidFill>
              </a:rPr>
              <a:t>have</a:t>
            </a:r>
            <a:r>
              <a:rPr lang="it-IT" sz="2000" dirty="0">
                <a:solidFill>
                  <a:schemeClr val="tx1"/>
                </a:solidFill>
              </a:rPr>
              <a:t> the </a:t>
            </a:r>
            <a:r>
              <a:rPr lang="it-IT" sz="2000" dirty="0" err="1">
                <a:solidFill>
                  <a:schemeClr val="tx1"/>
                </a:solidFill>
              </a:rPr>
              <a:t>increase</a:t>
            </a:r>
            <a:r>
              <a:rPr lang="it-IT" sz="2000" dirty="0">
                <a:solidFill>
                  <a:schemeClr val="tx1"/>
                </a:solidFill>
              </a:rPr>
              <a:t> </a:t>
            </a:r>
            <a:r>
              <a:rPr lang="it-IT" sz="2000" dirty="0" err="1">
                <a:solidFill>
                  <a:schemeClr val="tx1"/>
                </a:solidFill>
              </a:rPr>
              <a:t>that</a:t>
            </a:r>
            <a:r>
              <a:rPr lang="it-IT" sz="2000" dirty="0">
                <a:solidFill>
                  <a:schemeClr val="tx1"/>
                </a:solidFill>
              </a:rPr>
              <a:t> </a:t>
            </a:r>
            <a:r>
              <a:rPr lang="it-IT" sz="2000" dirty="0" err="1">
                <a:solidFill>
                  <a:schemeClr val="tx1"/>
                </a:solidFill>
              </a:rPr>
              <a:t>we</a:t>
            </a:r>
            <a:r>
              <a:rPr lang="it-IT" sz="2000" dirty="0">
                <a:solidFill>
                  <a:schemeClr val="tx1"/>
                </a:solidFill>
              </a:rPr>
              <a:t> </a:t>
            </a:r>
            <a:r>
              <a:rPr lang="it-IT" sz="2000" dirty="0" err="1">
                <a:solidFill>
                  <a:schemeClr val="tx1"/>
                </a:solidFill>
              </a:rPr>
              <a:t>expected</a:t>
            </a:r>
            <a:r>
              <a:rPr lang="it-IT" sz="2000" dirty="0">
                <a:solidFill>
                  <a:schemeClr val="tx1"/>
                </a:solidFill>
              </a:rPr>
              <a:t> </a:t>
            </a:r>
            <a:r>
              <a:rPr lang="it-IT" sz="2000" dirty="0" err="1" smtClean="0">
                <a:solidFill>
                  <a:schemeClr val="tx1"/>
                </a:solidFill>
              </a:rPr>
              <a:t>before</a:t>
            </a:r>
            <a:r>
              <a:rPr lang="it-IT" sz="2000" dirty="0" smtClean="0">
                <a:solidFill>
                  <a:schemeClr val="tx1"/>
                </a:solidFill>
              </a:rPr>
              <a:t>.</a:t>
            </a:r>
            <a:endParaRPr lang="it-IT" sz="2000" dirty="0">
              <a:solidFill>
                <a:schemeClr val="tx1"/>
              </a:solidFill>
            </a:endParaRPr>
          </a:p>
          <a:p>
            <a:pPr algn="l"/>
            <a:r>
              <a:rPr lang="it-IT" sz="2000" dirty="0" smtClean="0">
                <a:solidFill>
                  <a:schemeClr val="tx1"/>
                </a:solidFill>
              </a:rPr>
              <a:t>Device </a:t>
            </a:r>
            <a:r>
              <a:rPr lang="it-IT" sz="2000" dirty="0" err="1" smtClean="0">
                <a:solidFill>
                  <a:schemeClr val="tx1"/>
                </a:solidFill>
              </a:rPr>
              <a:t>not</a:t>
            </a:r>
            <a:r>
              <a:rPr lang="it-IT" sz="2000" dirty="0" smtClean="0">
                <a:solidFill>
                  <a:schemeClr val="tx1"/>
                </a:solidFill>
              </a:rPr>
              <a:t> so </a:t>
            </a:r>
            <a:r>
              <a:rPr lang="it-IT" sz="2000" dirty="0" err="1" smtClean="0">
                <a:solidFill>
                  <a:schemeClr val="tx1"/>
                </a:solidFill>
              </a:rPr>
              <a:t>good</a:t>
            </a:r>
            <a:r>
              <a:rPr lang="it-IT" sz="2000" dirty="0" smtClean="0">
                <a:solidFill>
                  <a:schemeClr val="tx1"/>
                </a:solidFill>
              </a:rPr>
              <a:t> </a:t>
            </a:r>
            <a:r>
              <a:rPr lang="it-IT" sz="2000" dirty="0" err="1" smtClean="0">
                <a:solidFill>
                  <a:schemeClr val="tx1"/>
                </a:solidFill>
              </a:rPr>
              <a:t>as</a:t>
            </a:r>
            <a:r>
              <a:rPr lang="it-IT" sz="2000" dirty="0" smtClean="0">
                <a:solidFill>
                  <a:schemeClr val="tx1"/>
                </a:solidFill>
              </a:rPr>
              <a:t> a </a:t>
            </a:r>
            <a:r>
              <a:rPr lang="it-IT" sz="2000" dirty="0" err="1" smtClean="0">
                <a:solidFill>
                  <a:schemeClr val="tx1"/>
                </a:solidFill>
              </a:rPr>
              <a:t>Cosmic</a:t>
            </a:r>
            <a:r>
              <a:rPr lang="it-IT" sz="2000" dirty="0" smtClean="0">
                <a:solidFill>
                  <a:schemeClr val="tx1"/>
                </a:solidFill>
              </a:rPr>
              <a:t> </a:t>
            </a:r>
            <a:r>
              <a:rPr lang="it-IT" sz="2000" dirty="0" err="1" smtClean="0">
                <a:solidFill>
                  <a:schemeClr val="tx1"/>
                </a:solidFill>
              </a:rPr>
              <a:t>Ray</a:t>
            </a:r>
            <a:r>
              <a:rPr lang="it-IT" sz="2000" dirty="0" smtClean="0">
                <a:solidFill>
                  <a:schemeClr val="tx1"/>
                </a:solidFill>
              </a:rPr>
              <a:t> Detector.</a:t>
            </a:r>
          </a:p>
          <a:p>
            <a:pPr algn="l"/>
            <a:r>
              <a:rPr lang="it-IT" sz="2000" dirty="0" smtClean="0">
                <a:solidFill>
                  <a:schemeClr val="tx1"/>
                </a:solidFill>
              </a:rPr>
              <a:t>Device </a:t>
            </a:r>
            <a:r>
              <a:rPr lang="it-IT" sz="2000" dirty="0" err="1" smtClean="0">
                <a:solidFill>
                  <a:schemeClr val="tx1"/>
                </a:solidFill>
              </a:rPr>
              <a:t>excellent</a:t>
            </a:r>
            <a:r>
              <a:rPr lang="it-IT" sz="2000" dirty="0" smtClean="0">
                <a:solidFill>
                  <a:schemeClr val="tx1"/>
                </a:solidFill>
              </a:rPr>
              <a:t> </a:t>
            </a:r>
            <a:r>
              <a:rPr lang="it-IT" sz="2000" dirty="0" err="1" smtClean="0">
                <a:solidFill>
                  <a:schemeClr val="tx1"/>
                </a:solidFill>
              </a:rPr>
              <a:t>as</a:t>
            </a:r>
            <a:r>
              <a:rPr lang="it-IT" sz="2000" dirty="0" smtClean="0">
                <a:solidFill>
                  <a:schemeClr val="tx1"/>
                </a:solidFill>
              </a:rPr>
              <a:t> an </a:t>
            </a:r>
            <a:r>
              <a:rPr lang="it-IT" sz="2000" dirty="0" err="1" smtClean="0">
                <a:solidFill>
                  <a:schemeClr val="tx1"/>
                </a:solidFill>
              </a:rPr>
              <a:t>Artificial</a:t>
            </a:r>
            <a:r>
              <a:rPr lang="it-IT" sz="2000" dirty="0" smtClean="0">
                <a:solidFill>
                  <a:schemeClr val="tx1"/>
                </a:solidFill>
              </a:rPr>
              <a:t> </a:t>
            </a:r>
            <a:r>
              <a:rPr lang="it-IT" sz="2000" dirty="0" err="1" smtClean="0">
                <a:solidFill>
                  <a:schemeClr val="tx1"/>
                </a:solidFill>
              </a:rPr>
              <a:t>Radiation</a:t>
            </a:r>
            <a:r>
              <a:rPr lang="it-IT" sz="2000" dirty="0" smtClean="0">
                <a:solidFill>
                  <a:schemeClr val="tx1"/>
                </a:solidFill>
              </a:rPr>
              <a:t> Detector.</a:t>
            </a:r>
          </a:p>
          <a:p>
            <a:pPr lvl="0" algn="l">
              <a:spcBef>
                <a:spcPct val="30000"/>
              </a:spcBef>
              <a:defRPr/>
            </a:pPr>
            <a:endParaRPr lang="it-IT" sz="2000" dirty="0">
              <a:solidFill>
                <a:schemeClr val="tx1"/>
              </a:solidFill>
            </a:endParaRPr>
          </a:p>
          <a:p>
            <a:pPr algn="l"/>
            <a:r>
              <a:rPr lang="it-IT" sz="2000" dirty="0">
                <a:solidFill>
                  <a:schemeClr val="tx1"/>
                </a:solidFill>
              </a:rPr>
              <a:t>How can </a:t>
            </a:r>
            <a:r>
              <a:rPr lang="it-IT" sz="2000" dirty="0" err="1">
                <a:solidFill>
                  <a:schemeClr val="tx1"/>
                </a:solidFill>
              </a:rPr>
              <a:t>we</a:t>
            </a:r>
            <a:r>
              <a:rPr lang="it-IT" sz="2000" dirty="0">
                <a:solidFill>
                  <a:schemeClr val="tx1"/>
                </a:solidFill>
              </a:rPr>
              <a:t> upgrade the </a:t>
            </a:r>
            <a:r>
              <a:rPr lang="it-IT" sz="2000" dirty="0" err="1">
                <a:solidFill>
                  <a:schemeClr val="tx1"/>
                </a:solidFill>
              </a:rPr>
              <a:t>device</a:t>
            </a:r>
            <a:r>
              <a:rPr lang="it-IT" sz="2000" dirty="0">
                <a:solidFill>
                  <a:schemeClr val="tx1"/>
                </a:solidFill>
              </a:rPr>
              <a:t>?</a:t>
            </a:r>
          </a:p>
          <a:p>
            <a:pPr marL="285750" indent="-285750" algn="l">
              <a:buFont typeface="Arial" panose="020B0604020202020204" pitchFamily="34" charset="0"/>
              <a:buChar char="•"/>
            </a:pPr>
            <a:r>
              <a:rPr lang="en-GB" sz="2000" dirty="0">
                <a:solidFill>
                  <a:schemeClr val="tx1"/>
                </a:solidFill>
              </a:rPr>
              <a:t>New </a:t>
            </a:r>
            <a:r>
              <a:rPr lang="en-GB" sz="2000" dirty="0" err="1">
                <a:solidFill>
                  <a:schemeClr val="tx1"/>
                </a:solidFill>
              </a:rPr>
              <a:t>gps</a:t>
            </a:r>
            <a:r>
              <a:rPr lang="en-GB" sz="2000" dirty="0">
                <a:solidFill>
                  <a:schemeClr val="tx1"/>
                </a:solidFill>
              </a:rPr>
              <a:t>;</a:t>
            </a:r>
          </a:p>
          <a:p>
            <a:pPr marL="285750" indent="-285750" algn="l">
              <a:buFont typeface="Arial" panose="020B0604020202020204" pitchFamily="34" charset="0"/>
              <a:buChar char="•"/>
            </a:pPr>
            <a:r>
              <a:rPr lang="en-GB" sz="2000" dirty="0">
                <a:solidFill>
                  <a:schemeClr val="tx1"/>
                </a:solidFill>
              </a:rPr>
              <a:t>Camera with a bigger sensor;</a:t>
            </a:r>
          </a:p>
          <a:p>
            <a:pPr marL="285750" indent="-285750" algn="l">
              <a:buFont typeface="Arial" panose="020B0604020202020204" pitchFamily="34" charset="0"/>
              <a:buChar char="•"/>
            </a:pPr>
            <a:r>
              <a:rPr lang="it-IT" sz="2000" dirty="0" err="1">
                <a:solidFill>
                  <a:schemeClr val="tx1"/>
                </a:solidFill>
              </a:rPr>
              <a:t>Maybe</a:t>
            </a:r>
            <a:r>
              <a:rPr lang="it-IT" sz="2000" dirty="0">
                <a:solidFill>
                  <a:schemeClr val="tx1"/>
                </a:solidFill>
              </a:rPr>
              <a:t> more </a:t>
            </a:r>
            <a:r>
              <a:rPr lang="it-IT" sz="2000" dirty="0" err="1">
                <a:solidFill>
                  <a:schemeClr val="tx1"/>
                </a:solidFill>
              </a:rPr>
              <a:t>cameras</a:t>
            </a:r>
            <a:r>
              <a:rPr lang="it-IT" sz="2000" dirty="0">
                <a:solidFill>
                  <a:schemeClr val="tx1"/>
                </a:solidFill>
              </a:rPr>
              <a:t> in </a:t>
            </a:r>
            <a:r>
              <a:rPr lang="it-IT" sz="2000" dirty="0" err="1">
                <a:solidFill>
                  <a:schemeClr val="tx1"/>
                </a:solidFill>
              </a:rPr>
              <a:t>parallel</a:t>
            </a:r>
            <a:endParaRPr lang="it-IT" sz="2000" dirty="0" smtClean="0">
              <a:solidFill>
                <a:schemeClr val="tx1"/>
              </a:solidFill>
            </a:endParaRPr>
          </a:p>
          <a:p>
            <a:pPr algn="l"/>
            <a:endParaRPr lang="it-IT" sz="2000" dirty="0" smtClean="0">
              <a:solidFill>
                <a:schemeClr val="tx1"/>
              </a:solidFill>
            </a:endParaRPr>
          </a:p>
        </p:txBody>
      </p:sp>
    </p:spTree>
    <p:extLst>
      <p:ext uri="{BB962C8B-B14F-4D97-AF65-F5344CB8AC3E}">
        <p14:creationId xmlns:p14="http://schemas.microsoft.com/office/powerpoint/2010/main" val="3984565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14</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Deliverables</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1" name="Rectangle 6"/>
          <p:cNvSpPr>
            <a:spLocks noChangeArrowheads="1"/>
          </p:cNvSpPr>
          <p:nvPr/>
        </p:nvSpPr>
        <p:spPr bwMode="auto">
          <a:xfrm>
            <a:off x="790575" y="2460669"/>
            <a:ext cx="776605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spcBef>
                <a:spcPts val="1200"/>
              </a:spcBef>
              <a:buSzPts val="2000"/>
              <a:buFont typeface="Arial" pitchFamily="34" charset="0"/>
              <a:buChar char="•"/>
            </a:pPr>
            <a:r>
              <a:rPr lang="en-US" sz="2000" dirty="0" smtClean="0">
                <a:solidFill>
                  <a:srgbClr val="000000"/>
                </a:solidFill>
              </a:rPr>
              <a:t>Working Prototype (Detecting Particles + GPS Info)</a:t>
            </a:r>
            <a:br>
              <a:rPr lang="en-US" sz="2000" dirty="0" smtClean="0">
                <a:solidFill>
                  <a:srgbClr val="000000"/>
                </a:solidFill>
              </a:rPr>
            </a:br>
            <a:endParaRPr lang="en-US" sz="2000" dirty="0" smtClean="0">
              <a:solidFill>
                <a:srgbClr val="000000"/>
              </a:solidFill>
            </a:endParaRPr>
          </a:p>
          <a:p>
            <a:pPr marL="342900" indent="-342900" algn="l">
              <a:spcBef>
                <a:spcPts val="1200"/>
              </a:spcBef>
              <a:buSzPts val="2000"/>
              <a:buFont typeface="Arial" pitchFamily="34" charset="0"/>
              <a:buChar char="•"/>
            </a:pPr>
            <a:r>
              <a:rPr lang="en-US" sz="2000" dirty="0" smtClean="0">
                <a:solidFill>
                  <a:srgbClr val="000000"/>
                </a:solidFill>
              </a:rPr>
              <a:t>How To Instructions</a:t>
            </a:r>
            <a:br>
              <a:rPr lang="en-US" sz="2000" dirty="0" smtClean="0">
                <a:solidFill>
                  <a:srgbClr val="000000"/>
                </a:solidFill>
              </a:rPr>
            </a:br>
            <a:endParaRPr lang="en-US" sz="2000" dirty="0" smtClean="0">
              <a:solidFill>
                <a:srgbClr val="000000"/>
              </a:solidFill>
            </a:endParaRPr>
          </a:p>
          <a:p>
            <a:pPr marL="342900" indent="-342900" algn="l">
              <a:spcBef>
                <a:spcPts val="1200"/>
              </a:spcBef>
              <a:buSzPts val="2000"/>
              <a:buFont typeface="Arial" pitchFamily="34" charset="0"/>
              <a:buChar char="•"/>
            </a:pPr>
            <a:r>
              <a:rPr lang="en-US" sz="2000" dirty="0" smtClean="0">
                <a:solidFill>
                  <a:srgbClr val="000000"/>
                </a:solidFill>
              </a:rPr>
              <a:t>Documentation</a:t>
            </a:r>
            <a:br>
              <a:rPr lang="en-US" sz="2000" dirty="0" smtClean="0">
                <a:solidFill>
                  <a:srgbClr val="000000"/>
                </a:solidFill>
              </a:rPr>
            </a:br>
            <a:endParaRPr lang="en-US" sz="2000" dirty="0" smtClean="0">
              <a:solidFill>
                <a:srgbClr val="000000"/>
              </a:solidFill>
            </a:endParaRPr>
          </a:p>
          <a:p>
            <a:pPr marL="342900" indent="-342900" algn="l">
              <a:spcBef>
                <a:spcPts val="1200"/>
              </a:spcBef>
              <a:buSzPts val="2000"/>
              <a:buFont typeface="Arial" pitchFamily="34" charset="0"/>
              <a:buChar char="•"/>
            </a:pPr>
            <a:r>
              <a:rPr lang="en-US" sz="2000" dirty="0" smtClean="0">
                <a:solidFill>
                  <a:srgbClr val="000000"/>
                </a:solidFill>
              </a:rPr>
              <a:t>Parts List</a:t>
            </a:r>
          </a:p>
          <a:p>
            <a:pPr algn="l">
              <a:spcBef>
                <a:spcPts val="1200"/>
              </a:spcBef>
              <a:buSzPts val="2000"/>
            </a:pPr>
            <a:endParaRPr lang="en-US" sz="2000" dirty="0" smtClean="0">
              <a:solidFill>
                <a:srgbClr val="000000"/>
              </a:solidFill>
            </a:endParaRPr>
          </a:p>
        </p:txBody>
      </p:sp>
    </p:spTree>
    <p:extLst>
      <p:ext uri="{BB962C8B-B14F-4D97-AF65-F5344CB8AC3E}">
        <p14:creationId xmlns:p14="http://schemas.microsoft.com/office/powerpoint/2010/main" val="23068494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15</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Risk Review</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3" name="CasellaDiTesto 2"/>
          <p:cNvSpPr txBox="1"/>
          <p:nvPr/>
        </p:nvSpPr>
        <p:spPr>
          <a:xfrm>
            <a:off x="785813" y="2420668"/>
            <a:ext cx="7870826" cy="2246769"/>
          </a:xfrm>
          <a:prstGeom prst="rect">
            <a:avLst/>
          </a:prstGeom>
          <a:noFill/>
        </p:spPr>
        <p:txBody>
          <a:bodyPr wrap="square" rtlCol="0">
            <a:spAutoFit/>
          </a:bodyPr>
          <a:lstStyle/>
          <a:p>
            <a:pPr marL="285750" indent="-285750" algn="l">
              <a:buFont typeface="Arial" panose="020B0604020202020204" pitchFamily="34" charset="0"/>
              <a:buChar char="•"/>
            </a:pPr>
            <a:r>
              <a:rPr lang="it-IT" sz="2000" dirty="0" smtClean="0">
                <a:solidFill>
                  <a:schemeClr val="tx1"/>
                </a:solidFill>
              </a:rPr>
              <a:t>POWER BANK:</a:t>
            </a:r>
          </a:p>
          <a:p>
            <a:pPr algn="l"/>
            <a:r>
              <a:rPr lang="en-US" sz="2000" dirty="0" smtClean="0">
                <a:solidFill>
                  <a:schemeClr val="tx1"/>
                </a:solidFill>
              </a:rPr>
              <a:t>Use Raspberry outside: need </a:t>
            </a:r>
            <a:r>
              <a:rPr lang="en-US" sz="2000" dirty="0" err="1" smtClean="0">
                <a:solidFill>
                  <a:schemeClr val="tx1"/>
                </a:solidFill>
              </a:rPr>
              <a:t>powerfull</a:t>
            </a:r>
            <a:r>
              <a:rPr lang="en-US" sz="2000" dirty="0" smtClean="0">
                <a:solidFill>
                  <a:schemeClr val="tx1"/>
                </a:solidFill>
              </a:rPr>
              <a:t> power bank.</a:t>
            </a:r>
          </a:p>
          <a:p>
            <a:pPr algn="l"/>
            <a:r>
              <a:rPr lang="en-US" sz="2000" dirty="0" smtClean="0">
                <a:solidFill>
                  <a:schemeClr val="tx1"/>
                </a:solidFill>
              </a:rPr>
              <a:t>It took few days to find a good one. Time was running out.</a:t>
            </a:r>
          </a:p>
          <a:p>
            <a:pPr algn="l"/>
            <a:endParaRPr lang="en-US" sz="2000" dirty="0" smtClean="0">
              <a:solidFill>
                <a:schemeClr val="tx1"/>
              </a:solidFill>
            </a:endParaRPr>
          </a:p>
          <a:p>
            <a:pPr algn="l"/>
            <a:r>
              <a:rPr lang="en-US" sz="2000" dirty="0" smtClean="0">
                <a:solidFill>
                  <a:schemeClr val="tx1"/>
                </a:solidFill>
              </a:rPr>
              <a:t>Mitigation: we </a:t>
            </a:r>
            <a:r>
              <a:rPr lang="en-US" sz="2000" dirty="0">
                <a:solidFill>
                  <a:schemeClr val="tx1"/>
                </a:solidFill>
              </a:rPr>
              <a:t>borrowed one </a:t>
            </a:r>
            <a:r>
              <a:rPr lang="en-US" sz="2000" dirty="0" smtClean="0">
                <a:solidFill>
                  <a:schemeClr val="tx1"/>
                </a:solidFill>
              </a:rPr>
              <a:t>from </a:t>
            </a:r>
            <a:r>
              <a:rPr lang="en-US" sz="2000" dirty="0">
                <a:solidFill>
                  <a:schemeClr val="tx1"/>
                </a:solidFill>
              </a:rPr>
              <a:t>a physics student. For the future, we suggest to buy a new one.</a:t>
            </a:r>
            <a:endParaRPr lang="it-IT" sz="2000" dirty="0">
              <a:solidFill>
                <a:schemeClr val="tx1"/>
              </a:solidFill>
            </a:endParaRPr>
          </a:p>
          <a:p>
            <a:pPr marL="285750" indent="-285750">
              <a:buFont typeface="Arial" panose="020B0604020202020204" pitchFamily="34" charset="0"/>
              <a:buChar char="•"/>
            </a:pPr>
            <a:endParaRPr lang="it-IT" sz="2000" dirty="0">
              <a:solidFill>
                <a:schemeClr val="tx1"/>
              </a:solidFill>
            </a:endParaRPr>
          </a:p>
        </p:txBody>
      </p:sp>
    </p:spTree>
    <p:extLst>
      <p:ext uri="{BB962C8B-B14F-4D97-AF65-F5344CB8AC3E}">
        <p14:creationId xmlns:p14="http://schemas.microsoft.com/office/powerpoint/2010/main" val="21804436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16</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Issues </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20" name="Rectangle 6"/>
          <p:cNvSpPr>
            <a:spLocks noChangeArrowheads="1"/>
          </p:cNvSpPr>
          <p:nvPr/>
        </p:nvSpPr>
        <p:spPr bwMode="auto">
          <a:xfrm>
            <a:off x="738980" y="2269370"/>
            <a:ext cx="776605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spcBef>
                <a:spcPts val="1200"/>
              </a:spcBef>
              <a:buSzPts val="2000"/>
              <a:buFont typeface="Arial" pitchFamily="34" charset="0"/>
              <a:buChar char="•"/>
            </a:pPr>
            <a:r>
              <a:rPr lang="en-US" sz="2000" dirty="0" smtClean="0">
                <a:solidFill>
                  <a:schemeClr val="tx1"/>
                </a:solidFill>
              </a:rPr>
              <a:t>ACCESS POINT</a:t>
            </a:r>
            <a:br>
              <a:rPr lang="en-US" sz="2000" dirty="0" smtClean="0">
                <a:solidFill>
                  <a:schemeClr val="tx1"/>
                </a:solidFill>
              </a:rPr>
            </a:br>
            <a:r>
              <a:rPr lang="en-US" sz="2000" dirty="0" smtClean="0">
                <a:solidFill>
                  <a:schemeClr val="tx1"/>
                </a:solidFill>
              </a:rPr>
              <a:t>Raspberry in headless mode in open areas. Write auto boot program. Too </a:t>
            </a:r>
            <a:r>
              <a:rPr lang="en-US" sz="2000" dirty="0">
                <a:solidFill>
                  <a:schemeClr val="tx1"/>
                </a:solidFill>
              </a:rPr>
              <a:t>challenging. </a:t>
            </a:r>
            <a:r>
              <a:rPr lang="en-US" sz="2000" dirty="0" smtClean="0">
                <a:solidFill>
                  <a:schemeClr val="tx1"/>
                </a:solidFill>
              </a:rPr>
              <a:t/>
            </a:r>
            <a:br>
              <a:rPr lang="en-US" sz="2000" dirty="0" smtClean="0">
                <a:solidFill>
                  <a:schemeClr val="tx1"/>
                </a:solidFill>
              </a:rPr>
            </a:br>
            <a:r>
              <a:rPr lang="en-US" sz="2000" dirty="0" smtClean="0">
                <a:solidFill>
                  <a:schemeClr val="tx1"/>
                </a:solidFill>
              </a:rPr>
              <a:t>Raspberry as an </a:t>
            </a:r>
            <a:r>
              <a:rPr lang="en-US" sz="2000" dirty="0">
                <a:solidFill>
                  <a:schemeClr val="tx1"/>
                </a:solidFill>
              </a:rPr>
              <a:t>Access </a:t>
            </a:r>
            <a:r>
              <a:rPr lang="en-US" sz="2000" dirty="0" smtClean="0">
                <a:solidFill>
                  <a:schemeClr val="tx1"/>
                </a:solidFill>
              </a:rPr>
              <a:t>Point! </a:t>
            </a:r>
            <a:br>
              <a:rPr lang="en-US" sz="2000" dirty="0" smtClean="0">
                <a:solidFill>
                  <a:schemeClr val="tx1"/>
                </a:solidFill>
              </a:rPr>
            </a:br>
            <a:r>
              <a:rPr lang="en-US" sz="2000" dirty="0" smtClean="0">
                <a:solidFill>
                  <a:schemeClr val="tx1"/>
                </a:solidFill>
              </a:rPr>
              <a:t>No available Wi-Fi needed: Raspberry creates </a:t>
            </a:r>
            <a:r>
              <a:rPr lang="en-US" sz="2000" dirty="0">
                <a:solidFill>
                  <a:schemeClr val="tx1"/>
                </a:solidFill>
              </a:rPr>
              <a:t>its own network. Any device with </a:t>
            </a:r>
            <a:r>
              <a:rPr lang="en-US" sz="2000" dirty="0" smtClean="0">
                <a:solidFill>
                  <a:schemeClr val="tx1"/>
                </a:solidFill>
              </a:rPr>
              <a:t>Wi-Fi </a:t>
            </a:r>
            <a:r>
              <a:rPr lang="en-US" sz="2000" dirty="0">
                <a:solidFill>
                  <a:schemeClr val="tx1"/>
                </a:solidFill>
              </a:rPr>
              <a:t>connection can </a:t>
            </a:r>
            <a:r>
              <a:rPr lang="en-US" sz="2000" dirty="0" smtClean="0">
                <a:solidFill>
                  <a:schemeClr val="tx1"/>
                </a:solidFill>
              </a:rPr>
              <a:t>remotely </a:t>
            </a:r>
            <a:r>
              <a:rPr lang="en-US" sz="2000" dirty="0">
                <a:solidFill>
                  <a:schemeClr val="tx1"/>
                </a:solidFill>
              </a:rPr>
              <a:t>control it with </a:t>
            </a:r>
            <a:r>
              <a:rPr lang="en-US" sz="2000" dirty="0" smtClean="0">
                <a:solidFill>
                  <a:schemeClr val="tx1"/>
                </a:solidFill>
              </a:rPr>
              <a:t>the </a:t>
            </a:r>
            <a:r>
              <a:rPr lang="en-US" sz="2000" dirty="0">
                <a:solidFill>
                  <a:schemeClr val="tx1"/>
                </a:solidFill>
              </a:rPr>
              <a:t>VNC application</a:t>
            </a:r>
            <a:r>
              <a:rPr lang="en-US" sz="2000" dirty="0" smtClean="0">
                <a:solidFill>
                  <a:schemeClr val="tx1"/>
                </a:solidFill>
              </a:rPr>
              <a:t>.</a:t>
            </a:r>
          </a:p>
          <a:p>
            <a:pPr marL="342900" indent="-342900" algn="l">
              <a:spcBef>
                <a:spcPts val="1200"/>
              </a:spcBef>
              <a:buSzPts val="2000"/>
              <a:buFont typeface="Arial" pitchFamily="34" charset="0"/>
              <a:buChar char="•"/>
            </a:pPr>
            <a:r>
              <a:rPr lang="en-US" sz="2000" dirty="0" smtClean="0">
                <a:solidFill>
                  <a:schemeClr val="tx1"/>
                </a:solidFill>
              </a:rPr>
              <a:t>GPS NOT FIX ON SATELLITES</a:t>
            </a:r>
            <a:br>
              <a:rPr lang="en-US" sz="2000" dirty="0" smtClean="0">
                <a:solidFill>
                  <a:schemeClr val="tx1"/>
                </a:solidFill>
              </a:rPr>
            </a:br>
            <a:r>
              <a:rPr lang="en-US" sz="2000" dirty="0" smtClean="0">
                <a:solidFill>
                  <a:schemeClr val="tx1"/>
                </a:solidFill>
              </a:rPr>
              <a:t>During the experiment inside the plane the GPS couldn’t fix on satellites. Result without GPS data.</a:t>
            </a:r>
            <a:endParaRPr lang="en-US" sz="2000" dirty="0">
              <a:solidFill>
                <a:schemeClr val="tx1"/>
              </a:solidFill>
            </a:endParaRPr>
          </a:p>
        </p:txBody>
      </p:sp>
    </p:spTree>
    <p:extLst>
      <p:ext uri="{BB962C8B-B14F-4D97-AF65-F5344CB8AC3E}">
        <p14:creationId xmlns:p14="http://schemas.microsoft.com/office/powerpoint/2010/main" val="4099426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17</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The Journey (The beginning)</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a:t>
            </a:r>
            <a:r>
              <a:rPr lang="en-US" sz="2400" b="1" kern="0" dirty="0" smtClean="0">
                <a:solidFill>
                  <a:schemeClr val="tx1"/>
                </a:solidFill>
                <a:cs typeface="Osaka"/>
              </a:rPr>
              <a:t>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1" name="Rectangle 6"/>
          <p:cNvSpPr>
            <a:spLocks noChangeArrowheads="1"/>
          </p:cNvSpPr>
          <p:nvPr/>
        </p:nvSpPr>
        <p:spPr bwMode="auto">
          <a:xfrm>
            <a:off x="785813" y="2127782"/>
            <a:ext cx="7766050"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spcBef>
                <a:spcPts val="1200"/>
              </a:spcBef>
              <a:buSzPts val="2000"/>
              <a:buFont typeface="Arial" pitchFamily="34" charset="0"/>
              <a:buChar char="•"/>
            </a:pPr>
            <a:r>
              <a:rPr lang="en-US" sz="1800" dirty="0" smtClean="0">
                <a:solidFill>
                  <a:schemeClr val="tx1"/>
                </a:solidFill>
              </a:rPr>
              <a:t>At </a:t>
            </a:r>
            <a:r>
              <a:rPr lang="en-US" sz="1800" dirty="0">
                <a:solidFill>
                  <a:schemeClr val="tx1"/>
                </a:solidFill>
              </a:rPr>
              <a:t>the beginning the language was a huge obstacle, </a:t>
            </a:r>
            <a:r>
              <a:rPr lang="en-US" sz="1800" dirty="0" smtClean="0">
                <a:solidFill>
                  <a:schemeClr val="tx1"/>
                </a:solidFill>
              </a:rPr>
              <a:t>the </a:t>
            </a:r>
            <a:r>
              <a:rPr lang="en-US" sz="1800" dirty="0">
                <a:solidFill>
                  <a:schemeClr val="tx1"/>
                </a:solidFill>
              </a:rPr>
              <a:t>colloquial </a:t>
            </a:r>
            <a:r>
              <a:rPr lang="en-US" sz="1800" dirty="0" err="1">
                <a:solidFill>
                  <a:schemeClr val="tx1"/>
                </a:solidFill>
              </a:rPr>
              <a:t>english</a:t>
            </a:r>
            <a:r>
              <a:rPr lang="en-US" sz="1800" dirty="0">
                <a:solidFill>
                  <a:schemeClr val="tx1"/>
                </a:solidFill>
              </a:rPr>
              <a:t> is </a:t>
            </a:r>
            <a:r>
              <a:rPr lang="en-US" sz="1800" dirty="0" smtClean="0">
                <a:solidFill>
                  <a:schemeClr val="tx1"/>
                </a:solidFill>
              </a:rPr>
              <a:t>hard </a:t>
            </a:r>
            <a:r>
              <a:rPr lang="en-US" sz="1800" dirty="0">
                <a:solidFill>
                  <a:schemeClr val="tx1"/>
                </a:solidFill>
              </a:rPr>
              <a:t>to </a:t>
            </a:r>
            <a:r>
              <a:rPr lang="en-US" sz="1800" dirty="0" smtClean="0">
                <a:solidFill>
                  <a:schemeClr val="tx1"/>
                </a:solidFill>
              </a:rPr>
              <a:t>understand. Tons </a:t>
            </a:r>
            <a:r>
              <a:rPr lang="en-US" sz="1800" dirty="0">
                <a:solidFill>
                  <a:schemeClr val="tx1"/>
                </a:solidFill>
              </a:rPr>
              <a:t>of specific and </a:t>
            </a:r>
            <a:r>
              <a:rPr lang="en-US" sz="1800" dirty="0" err="1">
                <a:solidFill>
                  <a:schemeClr val="tx1"/>
                </a:solidFill>
              </a:rPr>
              <a:t>tecnics</a:t>
            </a:r>
            <a:r>
              <a:rPr lang="en-US" sz="1800" dirty="0">
                <a:solidFill>
                  <a:schemeClr val="tx1"/>
                </a:solidFill>
              </a:rPr>
              <a:t> </a:t>
            </a:r>
            <a:r>
              <a:rPr lang="en-US" sz="1800" dirty="0" smtClean="0">
                <a:solidFill>
                  <a:schemeClr val="tx1"/>
                </a:solidFill>
              </a:rPr>
              <a:t>term.</a:t>
            </a:r>
          </a:p>
          <a:p>
            <a:pPr algn="l">
              <a:spcBef>
                <a:spcPts val="1200"/>
              </a:spcBef>
              <a:buSzPts val="2000"/>
            </a:pPr>
            <a:endParaRPr lang="en-US" sz="1800" dirty="0">
              <a:solidFill>
                <a:schemeClr val="tx1"/>
              </a:solidFill>
            </a:endParaRPr>
          </a:p>
          <a:p>
            <a:pPr marL="342900" indent="-342900" algn="l">
              <a:spcBef>
                <a:spcPts val="1200"/>
              </a:spcBef>
              <a:buSzPts val="2000"/>
              <a:buFont typeface="Arial" pitchFamily="34" charset="0"/>
              <a:buChar char="•"/>
            </a:pPr>
            <a:r>
              <a:rPr lang="en-US" sz="1800" dirty="0" smtClean="0">
                <a:solidFill>
                  <a:schemeClr val="tx1"/>
                </a:solidFill>
              </a:rPr>
              <a:t>We </a:t>
            </a:r>
            <a:r>
              <a:rPr lang="en-US" sz="1800" dirty="0">
                <a:solidFill>
                  <a:schemeClr val="tx1"/>
                </a:solidFill>
              </a:rPr>
              <a:t>made local </a:t>
            </a:r>
            <a:r>
              <a:rPr lang="en-US" sz="1800" dirty="0" err="1">
                <a:solidFill>
                  <a:schemeClr val="tx1"/>
                </a:solidFill>
              </a:rPr>
              <a:t>hawaiian</a:t>
            </a:r>
            <a:r>
              <a:rPr lang="en-US" sz="1800" dirty="0">
                <a:solidFill>
                  <a:schemeClr val="tx1"/>
                </a:solidFill>
              </a:rPr>
              <a:t> friends that helped us to improve our </a:t>
            </a:r>
            <a:r>
              <a:rPr lang="en-US" sz="1800" dirty="0" smtClean="0">
                <a:solidFill>
                  <a:schemeClr val="tx1"/>
                </a:solidFill>
              </a:rPr>
              <a:t>English. They always make </a:t>
            </a:r>
            <a:r>
              <a:rPr lang="en-US" sz="1800" dirty="0">
                <a:solidFill>
                  <a:schemeClr val="tx1"/>
                </a:solidFill>
              </a:rPr>
              <a:t>fun of our accent and our mistakes. </a:t>
            </a:r>
            <a:r>
              <a:rPr lang="en-US" sz="1800" dirty="0" smtClean="0">
                <a:solidFill>
                  <a:schemeClr val="tx1"/>
                </a:solidFill>
              </a:rPr>
              <a:t>They </a:t>
            </a:r>
            <a:r>
              <a:rPr lang="en-US" sz="1800" dirty="0">
                <a:solidFill>
                  <a:schemeClr val="tx1"/>
                </a:solidFill>
              </a:rPr>
              <a:t>also showed us typical and beautiful things hidden in the </a:t>
            </a:r>
            <a:r>
              <a:rPr lang="en-US" sz="1800" dirty="0" smtClean="0">
                <a:solidFill>
                  <a:schemeClr val="tx1"/>
                </a:solidFill>
              </a:rPr>
              <a:t>island.</a:t>
            </a:r>
          </a:p>
          <a:p>
            <a:pPr algn="l">
              <a:spcBef>
                <a:spcPts val="1200"/>
              </a:spcBef>
              <a:buSzPts val="2000"/>
            </a:pPr>
            <a:endParaRPr lang="en-US" sz="1800" dirty="0">
              <a:solidFill>
                <a:schemeClr val="tx1"/>
              </a:solidFill>
            </a:endParaRPr>
          </a:p>
          <a:p>
            <a:pPr marL="342900" indent="-342900" algn="l">
              <a:spcBef>
                <a:spcPts val="1200"/>
              </a:spcBef>
              <a:buSzPts val="2000"/>
              <a:buFont typeface="Arial" pitchFamily="34" charset="0"/>
              <a:buChar char="•"/>
            </a:pPr>
            <a:r>
              <a:rPr lang="en-US" sz="1800" dirty="0" smtClean="0">
                <a:solidFill>
                  <a:schemeClr val="tx1"/>
                </a:solidFill>
              </a:rPr>
              <a:t>Worried </a:t>
            </a:r>
            <a:r>
              <a:rPr lang="en-US" sz="1800" dirty="0">
                <a:solidFill>
                  <a:schemeClr val="tx1"/>
                </a:solidFill>
              </a:rPr>
              <a:t>to not manage to do everything, </a:t>
            </a:r>
            <a:r>
              <a:rPr lang="en-US" sz="1800" dirty="0" smtClean="0">
                <a:solidFill>
                  <a:schemeClr val="tx1"/>
                </a:solidFill>
              </a:rPr>
              <a:t>huge </a:t>
            </a:r>
            <a:r>
              <a:rPr lang="en-US" sz="1800" dirty="0">
                <a:solidFill>
                  <a:schemeClr val="tx1"/>
                </a:solidFill>
              </a:rPr>
              <a:t>expectations on </a:t>
            </a:r>
            <a:r>
              <a:rPr lang="en-US" sz="1800" dirty="0" smtClean="0">
                <a:solidFill>
                  <a:schemeClr val="tx1"/>
                </a:solidFill>
              </a:rPr>
              <a:t>us. In </a:t>
            </a:r>
            <a:r>
              <a:rPr lang="en-US" sz="1800" dirty="0">
                <a:solidFill>
                  <a:schemeClr val="tx1"/>
                </a:solidFill>
              </a:rPr>
              <a:t>the end we did things we would have never expected to do</a:t>
            </a:r>
            <a:r>
              <a:rPr lang="en-US" sz="1800" dirty="0" smtClean="0">
                <a:solidFill>
                  <a:schemeClr val="tx1"/>
                </a:solidFill>
              </a:rPr>
              <a:t>.</a:t>
            </a:r>
          </a:p>
          <a:p>
            <a:pPr algn="l">
              <a:spcBef>
                <a:spcPts val="1200"/>
              </a:spcBef>
              <a:buSzPts val="2000"/>
            </a:pPr>
            <a:endParaRPr lang="en-US" sz="1800" dirty="0" smtClean="0">
              <a:solidFill>
                <a:schemeClr val="tx1"/>
              </a:solidFill>
            </a:endParaRPr>
          </a:p>
          <a:p>
            <a:pPr marL="342900" indent="-342900" algn="l">
              <a:spcBef>
                <a:spcPts val="1200"/>
              </a:spcBef>
              <a:buSzPts val="2000"/>
              <a:buFont typeface="Arial" pitchFamily="34" charset="0"/>
              <a:buChar char="•"/>
            </a:pPr>
            <a:r>
              <a:rPr lang="en-US" sz="1800" dirty="0" smtClean="0">
                <a:solidFill>
                  <a:schemeClr val="tx1"/>
                </a:solidFill>
              </a:rPr>
              <a:t>Silvia </a:t>
            </a:r>
            <a:r>
              <a:rPr lang="en-US" sz="1800" dirty="0">
                <a:solidFill>
                  <a:schemeClr val="tx1"/>
                </a:solidFill>
              </a:rPr>
              <a:t>gave us a lot of tips and </a:t>
            </a:r>
            <a:r>
              <a:rPr lang="en-US" sz="1800" dirty="0" smtClean="0">
                <a:solidFill>
                  <a:schemeClr val="tx1"/>
                </a:solidFill>
              </a:rPr>
              <a:t>tricks introducing </a:t>
            </a:r>
            <a:r>
              <a:rPr lang="en-US" sz="1800" dirty="0">
                <a:solidFill>
                  <a:schemeClr val="tx1"/>
                </a:solidFill>
              </a:rPr>
              <a:t>us to </a:t>
            </a:r>
            <a:r>
              <a:rPr lang="en-US" sz="1800" dirty="0" smtClean="0">
                <a:solidFill>
                  <a:schemeClr val="tx1"/>
                </a:solidFill>
              </a:rPr>
              <a:t>Honolulu </a:t>
            </a:r>
            <a:r>
              <a:rPr lang="en-US" sz="1800" dirty="0">
                <a:solidFill>
                  <a:schemeClr val="tx1"/>
                </a:solidFill>
              </a:rPr>
              <a:t>and </a:t>
            </a:r>
            <a:r>
              <a:rPr lang="en-US" sz="1800" dirty="0" smtClean="0">
                <a:solidFill>
                  <a:schemeClr val="tx1"/>
                </a:solidFill>
              </a:rPr>
              <a:t>UH. </a:t>
            </a:r>
            <a:endParaRPr lang="en-US" sz="1800" dirty="0">
              <a:solidFill>
                <a:schemeClr val="tx1"/>
              </a:solidFill>
            </a:endParaRPr>
          </a:p>
        </p:txBody>
      </p:sp>
    </p:spTree>
    <p:extLst>
      <p:ext uri="{BB962C8B-B14F-4D97-AF65-F5344CB8AC3E}">
        <p14:creationId xmlns:p14="http://schemas.microsoft.com/office/powerpoint/2010/main" val="818644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18</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The Journey (People)</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a:t>
            </a:r>
            <a:r>
              <a:rPr lang="en-US" sz="2400" b="1" kern="0" dirty="0" smtClean="0">
                <a:solidFill>
                  <a:schemeClr val="tx1"/>
                </a:solidFill>
                <a:cs typeface="Osaka"/>
              </a:rPr>
              <a:t>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1" name="Rectangle 6"/>
          <p:cNvSpPr>
            <a:spLocks noChangeArrowheads="1"/>
          </p:cNvSpPr>
          <p:nvPr/>
        </p:nvSpPr>
        <p:spPr bwMode="auto">
          <a:xfrm>
            <a:off x="738980" y="2344053"/>
            <a:ext cx="776605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spcBef>
                <a:spcPts val="1200"/>
              </a:spcBef>
              <a:buSzPts val="2000"/>
              <a:buFont typeface="Arial" pitchFamily="34" charset="0"/>
              <a:buChar char="•"/>
            </a:pPr>
            <a:r>
              <a:rPr lang="en-US" sz="1800" dirty="0" smtClean="0">
                <a:solidFill>
                  <a:schemeClr val="tx1"/>
                </a:solidFill>
              </a:rPr>
              <a:t>It </a:t>
            </a:r>
            <a:r>
              <a:rPr lang="en-US" sz="1800" dirty="0">
                <a:solidFill>
                  <a:schemeClr val="tx1"/>
                </a:solidFill>
              </a:rPr>
              <a:t>was important to actively </a:t>
            </a:r>
            <a:r>
              <a:rPr lang="en-US" sz="1800" dirty="0" smtClean="0">
                <a:solidFill>
                  <a:schemeClr val="tx1"/>
                </a:solidFill>
              </a:rPr>
              <a:t>participate </a:t>
            </a:r>
            <a:r>
              <a:rPr lang="en-US" sz="1800" dirty="0">
                <a:solidFill>
                  <a:schemeClr val="tx1"/>
                </a:solidFill>
              </a:rPr>
              <a:t>in the life of the </a:t>
            </a:r>
            <a:r>
              <a:rPr lang="en-US" sz="1800" dirty="0" smtClean="0">
                <a:solidFill>
                  <a:schemeClr val="tx1"/>
                </a:solidFill>
              </a:rPr>
              <a:t>department to meet </a:t>
            </a:r>
            <a:r>
              <a:rPr lang="en-US" sz="1800" dirty="0">
                <a:solidFill>
                  <a:schemeClr val="tx1"/>
                </a:solidFill>
              </a:rPr>
              <a:t>a lot of people.</a:t>
            </a:r>
          </a:p>
          <a:p>
            <a:pPr marL="342900" indent="-342900" algn="l">
              <a:spcBef>
                <a:spcPts val="1200"/>
              </a:spcBef>
              <a:buSzPts val="2000"/>
              <a:buFont typeface="Arial" pitchFamily="34" charset="0"/>
              <a:buChar char="•"/>
            </a:pPr>
            <a:r>
              <a:rPr lang="en-US" sz="1800" dirty="0">
                <a:solidFill>
                  <a:schemeClr val="tx1"/>
                </a:solidFill>
              </a:rPr>
              <a:t>A</a:t>
            </a:r>
            <a:r>
              <a:rPr lang="en-US" sz="1800" dirty="0" smtClean="0">
                <a:solidFill>
                  <a:schemeClr val="tx1"/>
                </a:solidFill>
              </a:rPr>
              <a:t>ttended </a:t>
            </a:r>
            <a:r>
              <a:rPr lang="en-US" sz="1800" dirty="0">
                <a:solidFill>
                  <a:schemeClr val="tx1"/>
                </a:solidFill>
              </a:rPr>
              <a:t>the weekly colloquium in which experts were presenting their </a:t>
            </a:r>
            <a:r>
              <a:rPr lang="en-US" sz="1800" dirty="0" smtClean="0">
                <a:solidFill>
                  <a:schemeClr val="tx1"/>
                </a:solidFill>
              </a:rPr>
              <a:t>experiments</a:t>
            </a:r>
            <a:r>
              <a:rPr lang="en-US" sz="1800" dirty="0">
                <a:solidFill>
                  <a:schemeClr val="tx1"/>
                </a:solidFill>
              </a:rPr>
              <a:t>.</a:t>
            </a:r>
            <a:r>
              <a:rPr lang="en-US" sz="1800" dirty="0" smtClean="0">
                <a:solidFill>
                  <a:schemeClr val="tx1"/>
                </a:solidFill>
              </a:rPr>
              <a:t> Opened </a:t>
            </a:r>
            <a:r>
              <a:rPr lang="en-US" sz="1800" dirty="0">
                <a:solidFill>
                  <a:schemeClr val="tx1"/>
                </a:solidFill>
              </a:rPr>
              <a:t>our minds </a:t>
            </a:r>
            <a:r>
              <a:rPr lang="en-US" sz="1800" dirty="0" smtClean="0">
                <a:solidFill>
                  <a:schemeClr val="tx1"/>
                </a:solidFill>
              </a:rPr>
              <a:t>to how the </a:t>
            </a:r>
            <a:r>
              <a:rPr lang="en-US" sz="1800" dirty="0">
                <a:solidFill>
                  <a:schemeClr val="tx1"/>
                </a:solidFill>
              </a:rPr>
              <a:t>scientific </a:t>
            </a:r>
            <a:r>
              <a:rPr lang="en-US" sz="1800" dirty="0" smtClean="0">
                <a:solidFill>
                  <a:schemeClr val="tx1"/>
                </a:solidFill>
              </a:rPr>
              <a:t>environment is wide, active, inspiring, stimulating. </a:t>
            </a:r>
          </a:p>
          <a:p>
            <a:pPr marL="342900" indent="-342900" algn="l">
              <a:spcBef>
                <a:spcPts val="1200"/>
              </a:spcBef>
              <a:buSzPts val="2000"/>
              <a:buFont typeface="Arial" pitchFamily="34" charset="0"/>
              <a:buChar char="•"/>
            </a:pPr>
            <a:r>
              <a:rPr lang="en-US" sz="1800" dirty="0" smtClean="0">
                <a:solidFill>
                  <a:schemeClr val="tx1"/>
                </a:solidFill>
              </a:rPr>
              <a:t>The TGIF, every Friday </a:t>
            </a:r>
            <a:r>
              <a:rPr lang="en-US" sz="1800" dirty="0">
                <a:solidFill>
                  <a:schemeClr val="tx1"/>
                </a:solidFill>
              </a:rPr>
              <a:t>people meet in the square outside to talk in front of a fresh beer. M</a:t>
            </a:r>
            <a:r>
              <a:rPr lang="en-US" sz="1800" dirty="0" smtClean="0">
                <a:solidFill>
                  <a:schemeClr val="tx1"/>
                </a:solidFill>
              </a:rPr>
              <a:t>et </a:t>
            </a:r>
            <a:r>
              <a:rPr lang="en-US" sz="1800" dirty="0">
                <a:solidFill>
                  <a:schemeClr val="tx1"/>
                </a:solidFill>
              </a:rPr>
              <a:t>some guys from the electronics </a:t>
            </a:r>
            <a:r>
              <a:rPr lang="en-US" sz="1800" dirty="0" smtClean="0">
                <a:solidFill>
                  <a:schemeClr val="tx1"/>
                </a:solidFill>
              </a:rPr>
              <a:t>lab. They </a:t>
            </a:r>
            <a:r>
              <a:rPr lang="en-US" sz="1800" dirty="0">
                <a:solidFill>
                  <a:schemeClr val="tx1"/>
                </a:solidFill>
              </a:rPr>
              <a:t>lent us tools and </a:t>
            </a:r>
            <a:r>
              <a:rPr lang="en-US" sz="1800" dirty="0" smtClean="0">
                <a:solidFill>
                  <a:schemeClr val="tx1"/>
                </a:solidFill>
              </a:rPr>
              <a:t>helped </a:t>
            </a:r>
            <a:r>
              <a:rPr lang="en-US" sz="1800" dirty="0">
                <a:solidFill>
                  <a:schemeClr val="tx1"/>
                </a:solidFill>
              </a:rPr>
              <a:t>us to predict </a:t>
            </a:r>
            <a:r>
              <a:rPr lang="en-US" sz="1800" dirty="0" smtClean="0">
                <a:solidFill>
                  <a:schemeClr val="tx1"/>
                </a:solidFill>
              </a:rPr>
              <a:t>risks and </a:t>
            </a:r>
            <a:r>
              <a:rPr lang="en-US" sz="1800" dirty="0">
                <a:solidFill>
                  <a:schemeClr val="tx1"/>
                </a:solidFill>
              </a:rPr>
              <a:t>give </a:t>
            </a:r>
            <a:r>
              <a:rPr lang="en-US" sz="1800" dirty="0" smtClean="0">
                <a:solidFill>
                  <a:schemeClr val="tx1"/>
                </a:solidFill>
              </a:rPr>
              <a:t>advice.</a:t>
            </a:r>
            <a:endParaRPr lang="en-US" sz="1800" dirty="0">
              <a:solidFill>
                <a:schemeClr val="tx1"/>
              </a:solidFill>
            </a:endParaRPr>
          </a:p>
          <a:p>
            <a:pPr marL="342900" indent="-342900" algn="l">
              <a:spcBef>
                <a:spcPts val="1200"/>
              </a:spcBef>
              <a:buSzPts val="2000"/>
              <a:buFont typeface="Arial" pitchFamily="34" charset="0"/>
              <a:buChar char="•"/>
            </a:pPr>
            <a:r>
              <a:rPr lang="en-US" sz="1800" dirty="0" smtClean="0">
                <a:solidFill>
                  <a:schemeClr val="tx1"/>
                </a:solidFill>
              </a:rPr>
              <a:t>Physics </a:t>
            </a:r>
            <a:r>
              <a:rPr lang="en-US" sz="1800" dirty="0">
                <a:solidFill>
                  <a:schemeClr val="tx1"/>
                </a:solidFill>
              </a:rPr>
              <a:t>students </a:t>
            </a:r>
            <a:r>
              <a:rPr lang="en-US" sz="1800" dirty="0" smtClean="0">
                <a:solidFill>
                  <a:schemeClr val="tx1"/>
                </a:solidFill>
              </a:rPr>
              <a:t>helped </a:t>
            </a:r>
            <a:r>
              <a:rPr lang="en-US" sz="1800" dirty="0">
                <a:solidFill>
                  <a:schemeClr val="tx1"/>
                </a:solidFill>
              </a:rPr>
              <a:t>us </a:t>
            </a:r>
            <a:r>
              <a:rPr lang="en-US" sz="1800" dirty="0" smtClean="0">
                <a:solidFill>
                  <a:schemeClr val="tx1"/>
                </a:solidFill>
              </a:rPr>
              <a:t>to revise </a:t>
            </a:r>
            <a:r>
              <a:rPr lang="en-US" sz="1800" dirty="0">
                <a:solidFill>
                  <a:schemeClr val="tx1"/>
                </a:solidFill>
              </a:rPr>
              <a:t>the python code and understand the theoretical physical part of the project</a:t>
            </a:r>
            <a:r>
              <a:rPr lang="en-US" sz="1800" dirty="0" smtClean="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4151131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19</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Lessons Learned(1) </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21" name="Rectangle 6"/>
          <p:cNvSpPr>
            <a:spLocks noChangeArrowheads="1"/>
          </p:cNvSpPr>
          <p:nvPr/>
        </p:nvSpPr>
        <p:spPr bwMode="auto">
          <a:xfrm>
            <a:off x="792163" y="1915697"/>
            <a:ext cx="776605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gn="l">
              <a:spcBef>
                <a:spcPts val="1200"/>
              </a:spcBef>
              <a:buSzPts val="2000"/>
              <a:buFont typeface="Arial" panose="020B0604020202020204" pitchFamily="34" charset="0"/>
              <a:buChar char="•"/>
            </a:pPr>
            <a:r>
              <a:rPr lang="en-US" sz="1800" dirty="0" smtClean="0">
                <a:solidFill>
                  <a:schemeClr val="tx1"/>
                </a:solidFill>
              </a:rPr>
              <a:t>HOW TO PLAN AND ORGANIZE OUR STEPS:</a:t>
            </a:r>
            <a:br>
              <a:rPr lang="en-US" sz="1800" dirty="0" smtClean="0">
                <a:solidFill>
                  <a:schemeClr val="tx1"/>
                </a:solidFill>
              </a:rPr>
            </a:br>
            <a:r>
              <a:rPr lang="en-US" sz="1800" dirty="0" smtClean="0">
                <a:solidFill>
                  <a:schemeClr val="tx1"/>
                </a:solidFill>
              </a:rPr>
              <a:t/>
            </a:r>
            <a:br>
              <a:rPr lang="en-US" sz="1800" dirty="0" smtClean="0">
                <a:solidFill>
                  <a:schemeClr val="tx1"/>
                </a:solidFill>
              </a:rPr>
            </a:br>
            <a:r>
              <a:rPr lang="en-US" sz="1800" dirty="0" smtClean="0">
                <a:solidFill>
                  <a:schemeClr val="tx1"/>
                </a:solidFill>
              </a:rPr>
              <a:t>-Davin </a:t>
            </a:r>
            <a:r>
              <a:rPr lang="en-US" sz="1800" dirty="0">
                <a:solidFill>
                  <a:schemeClr val="tx1"/>
                </a:solidFill>
              </a:rPr>
              <a:t>planned two weeks to </a:t>
            </a:r>
            <a:r>
              <a:rPr lang="en-US" sz="1800" dirty="0" smtClean="0">
                <a:solidFill>
                  <a:schemeClr val="tx1"/>
                </a:solidFill>
              </a:rPr>
              <a:t>write the documentation. For us </a:t>
            </a:r>
            <a:r>
              <a:rPr lang="en-US" sz="1800" dirty="0">
                <a:solidFill>
                  <a:schemeClr val="tx1"/>
                </a:solidFill>
              </a:rPr>
              <a:t>3-4 days were </a:t>
            </a:r>
            <a:r>
              <a:rPr lang="en-US" sz="1800" dirty="0" smtClean="0">
                <a:solidFill>
                  <a:schemeClr val="tx1"/>
                </a:solidFill>
              </a:rPr>
              <a:t>enough. </a:t>
            </a:r>
            <a:br>
              <a:rPr lang="en-US" sz="1800" dirty="0" smtClean="0">
                <a:solidFill>
                  <a:schemeClr val="tx1"/>
                </a:solidFill>
              </a:rPr>
            </a:br>
            <a:r>
              <a:rPr lang="en-US" sz="1800" dirty="0" smtClean="0">
                <a:solidFill>
                  <a:schemeClr val="tx1"/>
                </a:solidFill>
              </a:rPr>
              <a:t>He </a:t>
            </a:r>
            <a:r>
              <a:rPr lang="en-US" sz="1800" dirty="0">
                <a:solidFill>
                  <a:schemeClr val="tx1"/>
                </a:solidFill>
              </a:rPr>
              <a:t>was right, we wish we had more time to write everything </a:t>
            </a:r>
            <a:r>
              <a:rPr lang="en-US" sz="1800" dirty="0" smtClean="0">
                <a:solidFill>
                  <a:schemeClr val="tx1"/>
                </a:solidFill>
              </a:rPr>
              <a:t>down!</a:t>
            </a:r>
            <a:br>
              <a:rPr lang="en-US" sz="1800" dirty="0" smtClean="0">
                <a:solidFill>
                  <a:schemeClr val="tx1"/>
                </a:solidFill>
              </a:rPr>
            </a:br>
            <a:r>
              <a:rPr lang="en-US" sz="1800" dirty="0" smtClean="0">
                <a:solidFill>
                  <a:schemeClr val="tx1"/>
                </a:solidFill>
              </a:rPr>
              <a:t/>
            </a:r>
            <a:br>
              <a:rPr lang="en-US" sz="1800" dirty="0" smtClean="0">
                <a:solidFill>
                  <a:schemeClr val="tx1"/>
                </a:solidFill>
              </a:rPr>
            </a:br>
            <a:r>
              <a:rPr lang="en-US" sz="1800" dirty="0" smtClean="0">
                <a:solidFill>
                  <a:schemeClr val="tx1"/>
                </a:solidFill>
              </a:rPr>
              <a:t>-Organization </a:t>
            </a:r>
            <a:r>
              <a:rPr lang="en-US" sz="1800" dirty="0">
                <a:solidFill>
                  <a:schemeClr val="tx1"/>
                </a:solidFill>
              </a:rPr>
              <a:t>is crucial to </a:t>
            </a:r>
            <a:r>
              <a:rPr lang="en-US" sz="1800" dirty="0" smtClean="0">
                <a:solidFill>
                  <a:schemeClr val="tx1"/>
                </a:solidFill>
              </a:rPr>
              <a:t>work </a:t>
            </a:r>
            <a:r>
              <a:rPr lang="en-US" sz="1800" dirty="0">
                <a:solidFill>
                  <a:schemeClr val="tx1"/>
                </a:solidFill>
              </a:rPr>
              <a:t>efficiently</a:t>
            </a:r>
            <a:r>
              <a:rPr lang="en-US" sz="1800" dirty="0" smtClean="0">
                <a:solidFill>
                  <a:schemeClr val="tx1"/>
                </a:solidFill>
              </a:rPr>
              <a:t>, define </a:t>
            </a:r>
            <a:r>
              <a:rPr lang="en-US" sz="1800" b="1" dirty="0" smtClean="0">
                <a:solidFill>
                  <a:schemeClr val="tx1"/>
                </a:solidFill>
              </a:rPr>
              <a:t>milestones</a:t>
            </a:r>
            <a:r>
              <a:rPr lang="en-US" sz="1800" dirty="0" smtClean="0">
                <a:solidFill>
                  <a:schemeClr val="tx1"/>
                </a:solidFill>
              </a:rPr>
              <a:t> is helpful </a:t>
            </a:r>
            <a:r>
              <a:rPr lang="en-US" sz="1800" dirty="0">
                <a:solidFill>
                  <a:schemeClr val="tx1"/>
                </a:solidFill>
              </a:rPr>
              <a:t>to achieve </a:t>
            </a:r>
            <a:r>
              <a:rPr lang="en-US" sz="1800" dirty="0" smtClean="0">
                <a:solidFill>
                  <a:schemeClr val="tx1"/>
                </a:solidFill>
              </a:rPr>
              <a:t>results </a:t>
            </a:r>
            <a:r>
              <a:rPr lang="en-US" sz="1800" dirty="0">
                <a:solidFill>
                  <a:schemeClr val="tx1"/>
                </a:solidFill>
              </a:rPr>
              <a:t>and </a:t>
            </a:r>
            <a:r>
              <a:rPr lang="en-US" sz="1800" dirty="0" smtClean="0">
                <a:solidFill>
                  <a:schemeClr val="tx1"/>
                </a:solidFill>
              </a:rPr>
              <a:t>stay focused. </a:t>
            </a:r>
            <a:r>
              <a:rPr lang="en-US" sz="1800" dirty="0">
                <a:solidFill>
                  <a:schemeClr val="tx1"/>
                </a:solidFill>
              </a:rPr>
              <a:t>D</a:t>
            </a:r>
            <a:r>
              <a:rPr lang="en-US" sz="1800" dirty="0" smtClean="0">
                <a:solidFill>
                  <a:schemeClr val="tx1"/>
                </a:solidFill>
              </a:rPr>
              <a:t>aily </a:t>
            </a:r>
            <a:r>
              <a:rPr lang="en-US" sz="1800" dirty="0">
                <a:solidFill>
                  <a:schemeClr val="tx1"/>
                </a:solidFill>
              </a:rPr>
              <a:t>report of all the steps, take stock of the </a:t>
            </a:r>
            <a:r>
              <a:rPr lang="en-US" sz="1800" dirty="0" smtClean="0">
                <a:solidFill>
                  <a:schemeClr val="tx1"/>
                </a:solidFill>
              </a:rPr>
              <a:t>situation. It’s easy to </a:t>
            </a:r>
            <a:r>
              <a:rPr lang="en-US" sz="1800" dirty="0">
                <a:solidFill>
                  <a:schemeClr val="tx1"/>
                </a:solidFill>
              </a:rPr>
              <a:t>get </a:t>
            </a:r>
            <a:r>
              <a:rPr lang="en-US" sz="1800" dirty="0" smtClean="0">
                <a:solidFill>
                  <a:schemeClr val="tx1"/>
                </a:solidFill>
              </a:rPr>
              <a:t>lost and </a:t>
            </a:r>
            <a:r>
              <a:rPr lang="en-US" sz="1800" dirty="0">
                <a:solidFill>
                  <a:schemeClr val="tx1"/>
                </a:solidFill>
              </a:rPr>
              <a:t>go off topic</a:t>
            </a:r>
            <a:r>
              <a:rPr lang="en-US" sz="1800" dirty="0" smtClean="0">
                <a:solidFill>
                  <a:schemeClr val="tx1"/>
                </a:solidFill>
              </a:rPr>
              <a:t>.</a:t>
            </a:r>
            <a:br>
              <a:rPr lang="en-US" sz="1800" dirty="0" smtClean="0">
                <a:solidFill>
                  <a:schemeClr val="tx1"/>
                </a:solidFill>
              </a:rPr>
            </a:br>
            <a:endParaRPr lang="en-US" sz="1800" dirty="0" smtClean="0">
              <a:solidFill>
                <a:schemeClr val="tx1"/>
              </a:solidFill>
            </a:endParaRPr>
          </a:p>
          <a:p>
            <a:pPr marL="342900" indent="-342900" algn="l">
              <a:spcBef>
                <a:spcPts val="1200"/>
              </a:spcBef>
              <a:buSzPts val="2000"/>
              <a:buFont typeface="Arial" pitchFamily="34" charset="0"/>
              <a:buChar char="•"/>
            </a:pPr>
            <a:r>
              <a:rPr lang="en-US" sz="1800" dirty="0" smtClean="0">
                <a:solidFill>
                  <a:schemeClr val="tx1"/>
                </a:solidFill>
              </a:rPr>
              <a:t>THINK POSITIVE!</a:t>
            </a:r>
            <a:br>
              <a:rPr lang="en-US" sz="1800" dirty="0" smtClean="0">
                <a:solidFill>
                  <a:schemeClr val="tx1"/>
                </a:solidFill>
              </a:rPr>
            </a:br>
            <a:r>
              <a:rPr lang="en-US" sz="1800" dirty="0" smtClean="0">
                <a:solidFill>
                  <a:schemeClr val="tx1"/>
                </a:solidFill>
              </a:rPr>
              <a:t/>
            </a:r>
            <a:br>
              <a:rPr lang="en-US" sz="1800" dirty="0" smtClean="0">
                <a:solidFill>
                  <a:schemeClr val="tx1"/>
                </a:solidFill>
              </a:rPr>
            </a:br>
            <a:r>
              <a:rPr lang="en-US" sz="1800" dirty="0" err="1" smtClean="0">
                <a:solidFill>
                  <a:schemeClr val="tx1"/>
                </a:solidFill>
              </a:rPr>
              <a:t>Dr</a:t>
            </a:r>
            <a:r>
              <a:rPr lang="en-US" sz="1800" dirty="0" smtClean="0">
                <a:solidFill>
                  <a:schemeClr val="tx1"/>
                </a:solidFill>
              </a:rPr>
              <a:t> </a:t>
            </a:r>
            <a:r>
              <a:rPr lang="en-US" sz="1800" dirty="0" err="1" smtClean="0">
                <a:solidFill>
                  <a:schemeClr val="tx1"/>
                </a:solidFill>
              </a:rPr>
              <a:t>Bindi</a:t>
            </a:r>
            <a:r>
              <a:rPr lang="en-US" sz="1800" dirty="0" smtClean="0">
                <a:solidFill>
                  <a:schemeClr val="tx1"/>
                </a:solidFill>
              </a:rPr>
              <a:t>: in </a:t>
            </a:r>
            <a:r>
              <a:rPr lang="en-US" sz="1800" dirty="0">
                <a:solidFill>
                  <a:schemeClr val="tx1"/>
                </a:solidFill>
              </a:rPr>
              <a:t>life and </a:t>
            </a:r>
            <a:r>
              <a:rPr lang="en-US" sz="1800" dirty="0" smtClean="0">
                <a:solidFill>
                  <a:schemeClr val="tx1"/>
                </a:solidFill>
              </a:rPr>
              <a:t>work connections </a:t>
            </a:r>
            <a:r>
              <a:rPr lang="en-US" sz="1800" dirty="0">
                <a:solidFill>
                  <a:schemeClr val="tx1"/>
                </a:solidFill>
              </a:rPr>
              <a:t>are </a:t>
            </a:r>
            <a:r>
              <a:rPr lang="en-US" sz="1800" dirty="0" smtClean="0">
                <a:solidFill>
                  <a:schemeClr val="tx1"/>
                </a:solidFill>
              </a:rPr>
              <a:t>important. Share knowledge, receive more </a:t>
            </a:r>
            <a:r>
              <a:rPr lang="en-US" sz="1800" dirty="0">
                <a:solidFill>
                  <a:schemeClr val="tx1"/>
                </a:solidFill>
              </a:rPr>
              <a:t>opportunities for personal growth. </a:t>
            </a:r>
            <a:r>
              <a:rPr lang="en-US" sz="1800" dirty="0" smtClean="0">
                <a:solidFill>
                  <a:schemeClr val="tx1"/>
                </a:solidFill>
              </a:rPr>
              <a:t>To face </a:t>
            </a:r>
            <a:r>
              <a:rPr lang="en-US" sz="1800" dirty="0">
                <a:solidFill>
                  <a:schemeClr val="tx1"/>
                </a:solidFill>
              </a:rPr>
              <a:t>challenges </a:t>
            </a:r>
            <a:r>
              <a:rPr lang="en-US" sz="1800" dirty="0" smtClean="0">
                <a:solidFill>
                  <a:schemeClr val="tx1"/>
                </a:solidFill>
              </a:rPr>
              <a:t>don’t panic! start </a:t>
            </a:r>
            <a:r>
              <a:rPr lang="en-US" sz="1800" dirty="0">
                <a:solidFill>
                  <a:schemeClr val="tx1"/>
                </a:solidFill>
              </a:rPr>
              <a:t>from the </a:t>
            </a:r>
            <a:r>
              <a:rPr lang="en-US" sz="1800" dirty="0" smtClean="0">
                <a:solidFill>
                  <a:schemeClr val="tx1"/>
                </a:solidFill>
              </a:rPr>
              <a:t>easiest step </a:t>
            </a:r>
            <a:r>
              <a:rPr lang="en-US" sz="1800" dirty="0">
                <a:solidFill>
                  <a:schemeClr val="tx1"/>
                </a:solidFill>
              </a:rPr>
              <a:t>and go on </a:t>
            </a:r>
            <a:r>
              <a:rPr lang="en-US" sz="1800" dirty="0" smtClean="0">
                <a:solidFill>
                  <a:schemeClr val="tx1"/>
                </a:solidFill>
              </a:rPr>
              <a:t>little by little.</a:t>
            </a:r>
            <a:endParaRPr lang="en-US" sz="1800" dirty="0">
              <a:solidFill>
                <a:schemeClr val="tx1"/>
              </a:solidFill>
            </a:endParaRPr>
          </a:p>
        </p:txBody>
      </p:sp>
    </p:spTree>
    <p:extLst>
      <p:ext uri="{BB962C8B-B14F-4D97-AF65-F5344CB8AC3E}">
        <p14:creationId xmlns:p14="http://schemas.microsoft.com/office/powerpoint/2010/main" val="13672165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2</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Outline</a:t>
            </a:r>
            <a:endParaRPr lang="en-US" sz="2000" b="1" dirty="0"/>
          </a:p>
        </p:txBody>
      </p:sp>
      <p:sp>
        <p:nvSpPr>
          <p:cNvPr id="5124" name="Rectangle 6"/>
          <p:cNvSpPr>
            <a:spLocks noChangeArrowheads="1"/>
          </p:cNvSpPr>
          <p:nvPr/>
        </p:nvSpPr>
        <p:spPr bwMode="auto">
          <a:xfrm>
            <a:off x="792163" y="1915697"/>
            <a:ext cx="7766050"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spcBef>
                <a:spcPts val="1200"/>
              </a:spcBef>
              <a:buSzPts val="2000"/>
              <a:buFont typeface="Arial" pitchFamily="34" charset="0"/>
              <a:buChar char="•"/>
            </a:pPr>
            <a:r>
              <a:rPr lang="en-GB" sz="2000" dirty="0">
                <a:solidFill>
                  <a:schemeClr val="tx1"/>
                </a:solidFill>
              </a:rPr>
              <a:t>Introduction</a:t>
            </a:r>
          </a:p>
          <a:p>
            <a:pPr marL="342900" indent="-342900" algn="l">
              <a:spcBef>
                <a:spcPts val="1200"/>
              </a:spcBef>
              <a:buSzPts val="2000"/>
              <a:buFont typeface="Arial" pitchFamily="34" charset="0"/>
              <a:buChar char="•"/>
            </a:pPr>
            <a:r>
              <a:rPr lang="en-GB" sz="2000" dirty="0" smtClean="0">
                <a:solidFill>
                  <a:schemeClr val="tx1"/>
                </a:solidFill>
              </a:rPr>
              <a:t>Goals </a:t>
            </a:r>
            <a:r>
              <a:rPr lang="en-GB" sz="2000" dirty="0">
                <a:solidFill>
                  <a:schemeClr val="tx1"/>
                </a:solidFill>
              </a:rPr>
              <a:t>and </a:t>
            </a:r>
            <a:r>
              <a:rPr lang="en-GB" sz="2000" dirty="0" smtClean="0">
                <a:solidFill>
                  <a:schemeClr val="tx1"/>
                </a:solidFill>
              </a:rPr>
              <a:t>Objective</a:t>
            </a:r>
          </a:p>
          <a:p>
            <a:pPr marL="342900" indent="-342900" algn="l">
              <a:spcBef>
                <a:spcPts val="1200"/>
              </a:spcBef>
              <a:buSzPts val="2000"/>
              <a:buFont typeface="Arial" pitchFamily="34" charset="0"/>
              <a:buChar char="•"/>
            </a:pPr>
            <a:r>
              <a:rPr lang="en-GB" sz="2000" dirty="0" smtClean="0">
                <a:solidFill>
                  <a:schemeClr val="tx1"/>
                </a:solidFill>
              </a:rPr>
              <a:t>Project Schedule</a:t>
            </a:r>
          </a:p>
          <a:p>
            <a:pPr marL="342900" indent="-342900" algn="l">
              <a:spcBef>
                <a:spcPts val="1200"/>
              </a:spcBef>
              <a:buSzPts val="2000"/>
              <a:buFont typeface="Arial" pitchFamily="34" charset="0"/>
              <a:buChar char="•"/>
            </a:pPr>
            <a:r>
              <a:rPr lang="en-GB" sz="2000" dirty="0" smtClean="0">
                <a:solidFill>
                  <a:schemeClr val="tx1"/>
                </a:solidFill>
              </a:rPr>
              <a:t>Acceptance Test Results</a:t>
            </a:r>
          </a:p>
          <a:p>
            <a:pPr marL="342900" indent="-342900" algn="l">
              <a:spcBef>
                <a:spcPts val="1200"/>
              </a:spcBef>
              <a:buSzPts val="2000"/>
              <a:buFont typeface="Arial" pitchFamily="34" charset="0"/>
              <a:buChar char="•"/>
            </a:pPr>
            <a:r>
              <a:rPr lang="en-GB" sz="2000" dirty="0" smtClean="0">
                <a:solidFill>
                  <a:schemeClr val="tx1"/>
                </a:solidFill>
              </a:rPr>
              <a:t>Trip to Big Island</a:t>
            </a:r>
          </a:p>
          <a:p>
            <a:pPr marL="342900" indent="-342900" algn="l">
              <a:spcBef>
                <a:spcPts val="1200"/>
              </a:spcBef>
              <a:buSzPts val="2000"/>
              <a:buFont typeface="Arial" pitchFamily="34" charset="0"/>
              <a:buChar char="•"/>
            </a:pPr>
            <a:r>
              <a:rPr lang="en-GB" sz="2000" dirty="0" err="1" smtClean="0">
                <a:solidFill>
                  <a:schemeClr val="tx1"/>
                </a:solidFill>
              </a:rPr>
              <a:t>Deliverablees</a:t>
            </a:r>
            <a:endParaRPr lang="en-GB" sz="2000" dirty="0">
              <a:solidFill>
                <a:schemeClr val="tx1"/>
              </a:solidFill>
            </a:endParaRPr>
          </a:p>
          <a:p>
            <a:pPr marL="342900" indent="-342900" algn="l">
              <a:spcBef>
                <a:spcPts val="1200"/>
              </a:spcBef>
              <a:buSzPts val="2000"/>
              <a:buFont typeface="Arial" pitchFamily="34" charset="0"/>
              <a:buChar char="•"/>
            </a:pPr>
            <a:r>
              <a:rPr lang="en-GB" sz="2000" dirty="0" smtClean="0">
                <a:solidFill>
                  <a:schemeClr val="tx1"/>
                </a:solidFill>
              </a:rPr>
              <a:t>The Journey</a:t>
            </a:r>
          </a:p>
          <a:p>
            <a:pPr marL="342900" indent="-342900" algn="l">
              <a:spcBef>
                <a:spcPts val="1200"/>
              </a:spcBef>
              <a:buSzPts val="2000"/>
              <a:buFont typeface="Arial" pitchFamily="34" charset="0"/>
              <a:buChar char="•"/>
            </a:pPr>
            <a:r>
              <a:rPr lang="en-GB" sz="2000" dirty="0" smtClean="0">
                <a:solidFill>
                  <a:schemeClr val="tx1"/>
                </a:solidFill>
              </a:rPr>
              <a:t>Lessons Learned</a:t>
            </a:r>
            <a:endParaRPr lang="en-GB" sz="2000" dirty="0">
              <a:solidFill>
                <a:schemeClr val="tx1"/>
              </a:solidFill>
            </a:endParaRPr>
          </a:p>
          <a:p>
            <a:pPr marL="342900" indent="-342900" algn="l">
              <a:spcBef>
                <a:spcPts val="1200"/>
              </a:spcBef>
              <a:buSzPts val="2000"/>
              <a:buFont typeface="Arial" pitchFamily="34" charset="0"/>
              <a:buChar char="•"/>
            </a:pPr>
            <a:r>
              <a:rPr lang="en-GB" sz="2000" dirty="0" smtClean="0">
                <a:solidFill>
                  <a:schemeClr val="tx1"/>
                </a:solidFill>
              </a:rPr>
              <a:t>Next Steps</a:t>
            </a:r>
          </a:p>
          <a:p>
            <a:pPr marL="342900" indent="-342900" algn="l">
              <a:spcBef>
                <a:spcPts val="1200"/>
              </a:spcBef>
              <a:buSzPts val="2000"/>
              <a:buFont typeface="Arial" pitchFamily="34" charset="0"/>
              <a:buChar char="•"/>
            </a:pPr>
            <a:r>
              <a:rPr lang="en-GB" sz="2000" dirty="0" smtClean="0">
                <a:solidFill>
                  <a:schemeClr val="tx1"/>
                </a:solidFill>
              </a:rPr>
              <a:t>Thank You</a:t>
            </a:r>
            <a:endParaRPr lang="en-GB" sz="2000" dirty="0">
              <a:solidFill>
                <a:schemeClr val="tx1"/>
              </a:solidFill>
            </a:endParaRPr>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6" name="Picture 15"/>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7" name="Picture 16"/>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3" name="Rectangle 12"/>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5" name="Rectangle 14"/>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Tree>
    <p:extLst>
      <p:ext uri="{BB962C8B-B14F-4D97-AF65-F5344CB8AC3E}">
        <p14:creationId xmlns:p14="http://schemas.microsoft.com/office/powerpoint/2010/main" val="2439923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20</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Lessons Learned(2) </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9" name="Rectangle 6"/>
          <p:cNvSpPr>
            <a:spLocks noChangeArrowheads="1"/>
          </p:cNvSpPr>
          <p:nvPr/>
        </p:nvSpPr>
        <p:spPr bwMode="auto">
          <a:xfrm>
            <a:off x="685799" y="1889544"/>
            <a:ext cx="776605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spcBef>
                <a:spcPts val="1200"/>
              </a:spcBef>
              <a:buSzPts val="2000"/>
              <a:buFont typeface="Arial" pitchFamily="34" charset="0"/>
              <a:buChar char="•"/>
            </a:pPr>
            <a:r>
              <a:rPr lang="en-US" sz="2000" dirty="0" smtClean="0">
                <a:solidFill>
                  <a:schemeClr val="tx1"/>
                </a:solidFill>
              </a:rPr>
              <a:t>Constantly experiment without being afraid of making errors or fail, open mind.</a:t>
            </a:r>
            <a:br>
              <a:rPr lang="en-US" sz="2000" dirty="0" smtClean="0">
                <a:solidFill>
                  <a:schemeClr val="tx1"/>
                </a:solidFill>
              </a:rPr>
            </a:br>
            <a:endParaRPr lang="en-US" sz="2000" dirty="0" smtClean="0">
              <a:solidFill>
                <a:schemeClr val="tx1"/>
              </a:solidFill>
            </a:endParaRPr>
          </a:p>
          <a:p>
            <a:pPr marL="342900" indent="-342900" algn="l">
              <a:spcBef>
                <a:spcPts val="1200"/>
              </a:spcBef>
              <a:buSzPts val="2000"/>
              <a:buFont typeface="Arial" pitchFamily="34" charset="0"/>
              <a:buChar char="•"/>
            </a:pPr>
            <a:r>
              <a:rPr lang="en-US" sz="2000" dirty="0">
                <a:solidFill>
                  <a:schemeClr val="tx1"/>
                </a:solidFill>
              </a:rPr>
              <a:t>Matilde: To be confident of what I think and learn how to express my intuition to others, because in a team you need communication. Everyone must understand where and why an idea was born. When you have an intuition that can be valid, if you cannot explain it to others it is impossible to concretize it. </a:t>
            </a:r>
            <a:r>
              <a:rPr lang="en-US" sz="2000" dirty="0" smtClean="0">
                <a:solidFill>
                  <a:schemeClr val="tx1"/>
                </a:solidFill>
              </a:rPr>
              <a:t/>
            </a:r>
            <a:br>
              <a:rPr lang="en-US" sz="2000" dirty="0" smtClean="0">
                <a:solidFill>
                  <a:schemeClr val="tx1"/>
                </a:solidFill>
              </a:rPr>
            </a:br>
            <a:endParaRPr lang="en-US" sz="2000" dirty="0">
              <a:solidFill>
                <a:schemeClr val="tx1"/>
              </a:solidFill>
            </a:endParaRPr>
          </a:p>
          <a:p>
            <a:pPr marL="342900" indent="-342900" algn="l">
              <a:spcBef>
                <a:spcPts val="1200"/>
              </a:spcBef>
              <a:buSzPts val="2000"/>
              <a:buFont typeface="Arial" pitchFamily="34" charset="0"/>
              <a:buChar char="•"/>
            </a:pPr>
            <a:r>
              <a:rPr lang="en-US" sz="2000" dirty="0" err="1" smtClean="0">
                <a:solidFill>
                  <a:schemeClr val="tx1"/>
                </a:solidFill>
              </a:rPr>
              <a:t>Giorgia</a:t>
            </a:r>
            <a:r>
              <a:rPr lang="en-US" sz="2000" dirty="0">
                <a:solidFill>
                  <a:schemeClr val="tx1"/>
                </a:solidFill>
              </a:rPr>
              <a:t>: </a:t>
            </a:r>
            <a:r>
              <a:rPr lang="en-US" sz="2000" dirty="0" smtClean="0">
                <a:solidFill>
                  <a:schemeClr val="tx1"/>
                </a:solidFill>
              </a:rPr>
              <a:t>Before I was shy. Now I want to live with Aloha.</a:t>
            </a:r>
            <a:br>
              <a:rPr lang="en-US" sz="2000" dirty="0" smtClean="0">
                <a:solidFill>
                  <a:schemeClr val="tx1"/>
                </a:solidFill>
              </a:rPr>
            </a:br>
            <a:r>
              <a:rPr lang="en-US" sz="2000" dirty="0" smtClean="0">
                <a:solidFill>
                  <a:schemeClr val="tx1"/>
                </a:solidFill>
              </a:rPr>
              <a:t>Do not hide your negative aspects but use them to make you different!</a:t>
            </a:r>
          </a:p>
        </p:txBody>
      </p:sp>
    </p:spTree>
    <p:extLst>
      <p:ext uri="{BB962C8B-B14F-4D97-AF65-F5344CB8AC3E}">
        <p14:creationId xmlns:p14="http://schemas.microsoft.com/office/powerpoint/2010/main" val="11156243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21</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Next Steps</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smtClean="0">
                <a:solidFill>
                  <a:schemeClr val="tx1"/>
                </a:solidFill>
                <a:latin typeface="+mj-lt"/>
                <a:ea typeface="+mj-ea"/>
                <a:cs typeface="Osaka"/>
              </a:rPr>
              <a:t>Particle Detector Project – Close, Lessons Learned</a:t>
            </a:r>
            <a:endParaRPr lang="en-GB" sz="2400" b="1" kern="0" dirty="0">
              <a:solidFill>
                <a:schemeClr val="tx1"/>
              </a:solidFill>
              <a:latin typeface="+mj-lt"/>
              <a:ea typeface="+mj-ea"/>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20" name="Rectangle 6"/>
          <p:cNvSpPr>
            <a:spLocks noChangeArrowheads="1"/>
          </p:cNvSpPr>
          <p:nvPr/>
        </p:nvSpPr>
        <p:spPr bwMode="auto">
          <a:xfrm>
            <a:off x="792163" y="1915697"/>
            <a:ext cx="776605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spcBef>
                <a:spcPts val="1200"/>
              </a:spcBef>
              <a:buSzPts val="2000"/>
              <a:buFont typeface="Arial" pitchFamily="34" charset="0"/>
              <a:buChar char="•"/>
            </a:pPr>
            <a:r>
              <a:rPr lang="en-US" sz="2000" dirty="0" smtClean="0">
                <a:solidFill>
                  <a:srgbClr val="000000"/>
                </a:solidFill>
              </a:rPr>
              <a:t>Packaging</a:t>
            </a:r>
          </a:p>
          <a:p>
            <a:pPr marL="342900" indent="-342900" algn="l">
              <a:spcBef>
                <a:spcPts val="1200"/>
              </a:spcBef>
              <a:buSzPts val="2000"/>
              <a:buFont typeface="Arial" pitchFamily="34" charset="0"/>
              <a:buChar char="•"/>
            </a:pPr>
            <a:r>
              <a:rPr lang="en-US" sz="2000" dirty="0" smtClean="0">
                <a:solidFill>
                  <a:srgbClr val="000000"/>
                </a:solidFill>
              </a:rPr>
              <a:t>Improvements:</a:t>
            </a:r>
          </a:p>
          <a:p>
            <a:pPr marL="800100" lvl="1" indent="-342900" algn="l">
              <a:spcBef>
                <a:spcPts val="1200"/>
              </a:spcBef>
              <a:buSzPts val="2000"/>
              <a:buFont typeface="Arial" pitchFamily="34" charset="0"/>
              <a:buChar char="•"/>
            </a:pPr>
            <a:r>
              <a:rPr lang="en-US" sz="2000" dirty="0" smtClean="0">
                <a:solidFill>
                  <a:srgbClr val="000000"/>
                </a:solidFill>
              </a:rPr>
              <a:t>Integrate New GPS Module</a:t>
            </a:r>
          </a:p>
          <a:p>
            <a:pPr marL="800100" lvl="1" indent="-342900" algn="l">
              <a:spcBef>
                <a:spcPts val="1200"/>
              </a:spcBef>
              <a:buSzPts val="2000"/>
              <a:buFont typeface="Arial" pitchFamily="34" charset="0"/>
              <a:buChar char="•"/>
            </a:pPr>
            <a:r>
              <a:rPr lang="en-US" sz="2000" dirty="0" smtClean="0">
                <a:solidFill>
                  <a:srgbClr val="000000"/>
                </a:solidFill>
              </a:rPr>
              <a:t>Camera with bigger sensors (or multiple cameras)</a:t>
            </a:r>
          </a:p>
          <a:p>
            <a:pPr marL="342900" indent="-342900" algn="l">
              <a:spcBef>
                <a:spcPts val="1200"/>
              </a:spcBef>
              <a:buSzPts val="2000"/>
              <a:buFont typeface="Arial" pitchFamily="34" charset="0"/>
              <a:buChar char="•"/>
            </a:pPr>
            <a:endParaRPr lang="en-US" sz="2000" dirty="0" smtClean="0">
              <a:solidFill>
                <a:srgbClr val="000000"/>
              </a:solidFill>
            </a:endParaRPr>
          </a:p>
          <a:p>
            <a:pPr marL="342900" indent="-342900" algn="l">
              <a:spcBef>
                <a:spcPts val="1200"/>
              </a:spcBef>
              <a:buSzPts val="2000"/>
              <a:buFont typeface="Arial" pitchFamily="34" charset="0"/>
              <a:buChar char="•"/>
            </a:pPr>
            <a:r>
              <a:rPr lang="en-US" sz="2000" dirty="0" smtClean="0">
                <a:solidFill>
                  <a:srgbClr val="000000"/>
                </a:solidFill>
              </a:rPr>
              <a:t>Upgrade it with NEW Sensors: </a:t>
            </a:r>
          </a:p>
          <a:p>
            <a:pPr marL="800100" lvl="1" indent="-342900" algn="l">
              <a:spcBef>
                <a:spcPts val="1200"/>
              </a:spcBef>
              <a:buSzPts val="2000"/>
              <a:buFont typeface="Arial" pitchFamily="34" charset="0"/>
              <a:buChar char="•"/>
            </a:pPr>
            <a:r>
              <a:rPr lang="en-US" sz="2000" dirty="0" smtClean="0">
                <a:solidFill>
                  <a:srgbClr val="000000"/>
                </a:solidFill>
              </a:rPr>
              <a:t>Temperature</a:t>
            </a:r>
          </a:p>
          <a:p>
            <a:pPr marL="800100" lvl="1" indent="-342900" algn="l">
              <a:spcBef>
                <a:spcPts val="1200"/>
              </a:spcBef>
              <a:buSzPts val="2000"/>
              <a:buFont typeface="Arial" pitchFamily="34" charset="0"/>
              <a:buChar char="•"/>
            </a:pPr>
            <a:r>
              <a:rPr lang="en-US" sz="2000" dirty="0" smtClean="0">
                <a:solidFill>
                  <a:srgbClr val="000000"/>
                </a:solidFill>
              </a:rPr>
              <a:t>Pressure</a:t>
            </a:r>
          </a:p>
          <a:p>
            <a:pPr marL="800100" lvl="1" indent="-342900" algn="l">
              <a:spcBef>
                <a:spcPts val="1200"/>
              </a:spcBef>
              <a:buSzPts val="2000"/>
              <a:buFont typeface="Arial" pitchFamily="34" charset="0"/>
              <a:buChar char="•"/>
            </a:pPr>
            <a:r>
              <a:rPr lang="en-US" sz="2000" dirty="0">
                <a:solidFill>
                  <a:srgbClr val="000000"/>
                </a:solidFill>
              </a:rPr>
              <a:t>Scintillator and Photomultiplier</a:t>
            </a:r>
            <a:endParaRPr lang="en-GB" sz="2000" dirty="0" smtClean="0">
              <a:solidFill>
                <a:srgbClr val="000000"/>
              </a:solidFill>
            </a:endParaRPr>
          </a:p>
        </p:txBody>
      </p:sp>
    </p:spTree>
    <p:extLst>
      <p:ext uri="{BB962C8B-B14F-4D97-AF65-F5344CB8AC3E}">
        <p14:creationId xmlns:p14="http://schemas.microsoft.com/office/powerpoint/2010/main" val="32019540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22</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err="1" smtClean="0"/>
              <a:t>Giorgia</a:t>
            </a:r>
            <a:r>
              <a:rPr lang="en-US" sz="2000" b="1" dirty="0" smtClean="0"/>
              <a:t> and </a:t>
            </a:r>
            <a:r>
              <a:rPr lang="en-US" sz="2000" b="1" dirty="0" err="1" smtClean="0"/>
              <a:t>Matilde’s</a:t>
            </a:r>
            <a:r>
              <a:rPr lang="en-US" sz="2000" b="1" dirty="0" smtClean="0"/>
              <a:t> Next Steps!</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1" name="Rectangle 6"/>
          <p:cNvSpPr>
            <a:spLocks noChangeArrowheads="1"/>
          </p:cNvSpPr>
          <p:nvPr/>
        </p:nvSpPr>
        <p:spPr bwMode="auto">
          <a:xfrm>
            <a:off x="753794" y="2513167"/>
            <a:ext cx="793497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spcBef>
                <a:spcPts val="1200"/>
              </a:spcBef>
              <a:buSzPts val="2000"/>
              <a:buFont typeface="Arial" pitchFamily="34" charset="0"/>
              <a:buChar char="•"/>
            </a:pPr>
            <a:r>
              <a:rPr lang="en-US" sz="2000" dirty="0" smtClean="0">
                <a:solidFill>
                  <a:schemeClr val="tx1"/>
                </a:solidFill>
              </a:rPr>
              <a:t>Go back to Italy. </a:t>
            </a:r>
          </a:p>
          <a:p>
            <a:pPr marL="342900" indent="-342900" algn="l">
              <a:spcBef>
                <a:spcPts val="1200"/>
              </a:spcBef>
              <a:buSzPts val="2000"/>
              <a:buFont typeface="Arial" pitchFamily="34" charset="0"/>
              <a:buChar char="•"/>
            </a:pPr>
            <a:r>
              <a:rPr lang="en-US" sz="2000" dirty="0" smtClean="0">
                <a:solidFill>
                  <a:schemeClr val="tx1"/>
                </a:solidFill>
              </a:rPr>
              <a:t>Study with new energy and emphasis. </a:t>
            </a:r>
          </a:p>
          <a:p>
            <a:pPr marL="342900" indent="-342900" algn="l">
              <a:spcBef>
                <a:spcPts val="1200"/>
              </a:spcBef>
              <a:buSzPts val="2000"/>
              <a:buFont typeface="Arial" pitchFamily="34" charset="0"/>
              <a:buChar char="•"/>
            </a:pPr>
            <a:r>
              <a:rPr lang="en-US" sz="2000" dirty="0" smtClean="0">
                <a:solidFill>
                  <a:schemeClr val="tx1"/>
                </a:solidFill>
              </a:rPr>
              <a:t>Graduate as fast as we can.</a:t>
            </a:r>
            <a:endParaRPr lang="en-US" sz="2000" dirty="0">
              <a:solidFill>
                <a:schemeClr val="tx1"/>
              </a:solidFill>
            </a:endParaRPr>
          </a:p>
          <a:p>
            <a:pPr marL="342900" indent="-342900" algn="l">
              <a:spcBef>
                <a:spcPts val="1200"/>
              </a:spcBef>
              <a:buSzPts val="2000"/>
              <a:buFont typeface="Arial" pitchFamily="34" charset="0"/>
              <a:buChar char="•"/>
            </a:pPr>
            <a:r>
              <a:rPr lang="en-US" sz="2000" dirty="0" smtClean="0">
                <a:solidFill>
                  <a:schemeClr val="tx1"/>
                </a:solidFill>
              </a:rPr>
              <a:t>Try to live a student life full of enthusiasm and aloha!!!!</a:t>
            </a:r>
          </a:p>
          <a:p>
            <a:pPr marL="342900" indent="-342900" algn="l">
              <a:spcBef>
                <a:spcPts val="1200"/>
              </a:spcBef>
              <a:buSzPts val="2000"/>
              <a:buFont typeface="Arial" pitchFamily="34" charset="0"/>
              <a:buChar char="•"/>
            </a:pPr>
            <a:r>
              <a:rPr lang="en-US" sz="2000" dirty="0" smtClean="0">
                <a:solidFill>
                  <a:schemeClr val="tx1"/>
                </a:solidFill>
              </a:rPr>
              <a:t>Get to know Italy better, travel around </a:t>
            </a:r>
            <a:br>
              <a:rPr lang="en-US" sz="2000" dirty="0" smtClean="0">
                <a:solidFill>
                  <a:schemeClr val="tx1"/>
                </a:solidFill>
              </a:rPr>
            </a:br>
            <a:r>
              <a:rPr lang="en-US" sz="2000" dirty="0" smtClean="0">
                <a:solidFill>
                  <a:schemeClr val="tx1"/>
                </a:solidFill>
              </a:rPr>
              <a:t>beautiful places in Italy.</a:t>
            </a:r>
          </a:p>
          <a:p>
            <a:pPr marL="342900" indent="-342900" algn="l">
              <a:spcBef>
                <a:spcPts val="1200"/>
              </a:spcBef>
              <a:buSzPts val="2000"/>
              <a:buFont typeface="Arial" pitchFamily="34" charset="0"/>
              <a:buChar char="•"/>
            </a:pPr>
            <a:r>
              <a:rPr lang="en-US" sz="2000" dirty="0" smtClean="0">
                <a:solidFill>
                  <a:schemeClr val="tx1"/>
                </a:solidFill>
              </a:rPr>
              <a:t>Do the longest Italian gastronomic</a:t>
            </a:r>
            <a:br>
              <a:rPr lang="en-US" sz="2000" dirty="0" smtClean="0">
                <a:solidFill>
                  <a:schemeClr val="tx1"/>
                </a:solidFill>
              </a:rPr>
            </a:br>
            <a:r>
              <a:rPr lang="en-US" sz="2000" dirty="0" smtClean="0">
                <a:solidFill>
                  <a:schemeClr val="tx1"/>
                </a:solidFill>
              </a:rPr>
              <a:t>tour ever after 3 months of abstinence</a:t>
            </a:r>
            <a:r>
              <a:rPr lang="en-US" sz="1800" dirty="0" smtClean="0">
                <a:solidFill>
                  <a:schemeClr val="tx1"/>
                </a:solidFill>
              </a:rPr>
              <a:t>. </a:t>
            </a:r>
            <a:endParaRPr lang="en-US" sz="1800" dirty="0">
              <a:solidFill>
                <a:schemeClr val="tx1"/>
              </a:solidFill>
            </a:endParaRPr>
          </a:p>
        </p:txBody>
      </p:sp>
      <p:pic>
        <p:nvPicPr>
          <p:cNvPr id="2" name="Immagin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4090" y="2011338"/>
            <a:ext cx="1374248" cy="911053"/>
          </a:xfrm>
          <a:prstGeom prst="rect">
            <a:avLst/>
          </a:prstGeom>
        </p:spPr>
      </p:pic>
      <p:pic>
        <p:nvPicPr>
          <p:cNvPr id="4" name="Immagin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0571" y="3190433"/>
            <a:ext cx="1828804" cy="798578"/>
          </a:xfrm>
          <a:prstGeom prst="rect">
            <a:avLst/>
          </a:prstGeom>
        </p:spPr>
      </p:pic>
      <p:pic>
        <p:nvPicPr>
          <p:cNvPr id="5" name="Immagine 4"/>
          <p:cNvPicPr>
            <a:picLocks noChangeAspect="1"/>
          </p:cNvPicPr>
          <p:nvPr/>
        </p:nvPicPr>
        <p:blipFill rotWithShape="1">
          <a:blip r:embed="rId7">
            <a:extLst>
              <a:ext uri="{28A0092B-C50C-407E-A947-70E740481C1C}">
                <a14:useLocalDpi xmlns:a14="http://schemas.microsoft.com/office/drawing/2010/main" val="0"/>
              </a:ext>
            </a:extLst>
          </a:blip>
          <a:srcRect t="32381" b="32820"/>
          <a:stretch/>
        </p:blipFill>
        <p:spPr>
          <a:xfrm>
            <a:off x="5666231" y="4402405"/>
            <a:ext cx="3022535" cy="1869899"/>
          </a:xfrm>
          <a:prstGeom prst="rect">
            <a:avLst/>
          </a:prstGeom>
        </p:spPr>
      </p:pic>
    </p:spTree>
    <p:extLst>
      <p:ext uri="{BB962C8B-B14F-4D97-AF65-F5344CB8AC3E}">
        <p14:creationId xmlns:p14="http://schemas.microsoft.com/office/powerpoint/2010/main" val="24363856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23</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Enjoying Hawaii!</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pic>
        <p:nvPicPr>
          <p:cNvPr id="11" name="Immagin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814" y="2001805"/>
            <a:ext cx="4095280" cy="2303595"/>
          </a:xfrm>
          <a:prstGeom prst="rect">
            <a:avLst/>
          </a:prstGeom>
        </p:spPr>
      </p:pic>
      <p:pic>
        <p:nvPicPr>
          <p:cNvPr id="23" name="Immagin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3961" y="2001806"/>
            <a:ext cx="3972811" cy="2234706"/>
          </a:xfrm>
          <a:prstGeom prst="rect">
            <a:avLst/>
          </a:prstGeom>
        </p:spPr>
      </p:pic>
      <p:pic>
        <p:nvPicPr>
          <p:cNvPr id="21" name="Immagine 20"/>
          <p:cNvPicPr>
            <a:picLocks noChangeAspect="1"/>
          </p:cNvPicPr>
          <p:nvPr/>
        </p:nvPicPr>
        <p:blipFill rotWithShape="1">
          <a:blip r:embed="rId6" cstate="print">
            <a:extLst>
              <a:ext uri="{28A0092B-C50C-407E-A947-70E740481C1C}">
                <a14:useLocalDpi xmlns:a14="http://schemas.microsoft.com/office/drawing/2010/main" val="0"/>
              </a:ext>
            </a:extLst>
          </a:blip>
          <a:srcRect t="18890"/>
          <a:stretch/>
        </p:blipFill>
        <p:spPr>
          <a:xfrm>
            <a:off x="4456422" y="4076115"/>
            <a:ext cx="4090350" cy="2488257"/>
          </a:xfrm>
          <a:prstGeom prst="rect">
            <a:avLst/>
          </a:prstGeom>
        </p:spPr>
      </p:pic>
      <p:pic>
        <p:nvPicPr>
          <p:cNvPr id="24" name="Immagin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886" y="3863966"/>
            <a:ext cx="3655536" cy="2741652"/>
          </a:xfrm>
          <a:prstGeom prst="rect">
            <a:avLst/>
          </a:prstGeom>
        </p:spPr>
      </p:pic>
    </p:spTree>
    <p:extLst>
      <p:ext uri="{BB962C8B-B14F-4D97-AF65-F5344CB8AC3E}">
        <p14:creationId xmlns:p14="http://schemas.microsoft.com/office/powerpoint/2010/main" val="27932849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24</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Enjoying Hawaii!</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13" y="1851005"/>
            <a:ext cx="4918157" cy="2768846"/>
          </a:xfrm>
          <a:prstGeom prst="rect">
            <a:avLst/>
          </a:prstGeom>
        </p:spPr>
      </p:pic>
      <p:pic>
        <p:nvPicPr>
          <p:cNvPr id="23" name="Immagin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812" y="4357484"/>
            <a:ext cx="3788149" cy="2132669"/>
          </a:xfrm>
          <a:prstGeom prst="rect">
            <a:avLst/>
          </a:prstGeom>
        </p:spPr>
      </p:pic>
      <p:pic>
        <p:nvPicPr>
          <p:cNvPr id="24" name="Immagine 23"/>
          <p:cNvPicPr>
            <a:picLocks noChangeAspect="1"/>
          </p:cNvPicPr>
          <p:nvPr/>
        </p:nvPicPr>
        <p:blipFill rotWithShape="1">
          <a:blip r:embed="rId6" cstate="print">
            <a:extLst>
              <a:ext uri="{28A0092B-C50C-407E-A947-70E740481C1C}">
                <a14:useLocalDpi xmlns:a14="http://schemas.microsoft.com/office/drawing/2010/main" val="0"/>
              </a:ext>
            </a:extLst>
          </a:blip>
          <a:srcRect l="6924" r="9540"/>
          <a:stretch/>
        </p:blipFill>
        <p:spPr>
          <a:xfrm>
            <a:off x="4577053" y="2909075"/>
            <a:ext cx="3979572" cy="2679686"/>
          </a:xfrm>
          <a:prstGeom prst="rect">
            <a:avLst/>
          </a:prstGeom>
        </p:spPr>
      </p:pic>
    </p:spTree>
    <p:extLst>
      <p:ext uri="{BB962C8B-B14F-4D97-AF65-F5344CB8AC3E}">
        <p14:creationId xmlns:p14="http://schemas.microsoft.com/office/powerpoint/2010/main" val="7088135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25</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Enjoying Hawaii!</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pic>
        <p:nvPicPr>
          <p:cNvPr id="20" name="Immagin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813" y="1889375"/>
            <a:ext cx="4531009" cy="2547453"/>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813" y="3795675"/>
            <a:ext cx="4884506" cy="2686479"/>
          </a:xfrm>
          <a:prstGeom prst="rect">
            <a:avLst/>
          </a:prstGeom>
        </p:spPr>
      </p:pic>
      <p:pic>
        <p:nvPicPr>
          <p:cNvPr id="3" name="Immagin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6845" y="2729639"/>
            <a:ext cx="3752515" cy="3752515"/>
          </a:xfrm>
          <a:prstGeom prst="rect">
            <a:avLst/>
          </a:prstGeom>
        </p:spPr>
      </p:pic>
    </p:spTree>
    <p:extLst>
      <p:ext uri="{BB962C8B-B14F-4D97-AF65-F5344CB8AC3E}">
        <p14:creationId xmlns:p14="http://schemas.microsoft.com/office/powerpoint/2010/main" val="9202499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26</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Enjoying Hawaii!</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pic>
        <p:nvPicPr>
          <p:cNvPr id="5" name="Immagin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3102" y="1847947"/>
            <a:ext cx="4436471" cy="2495515"/>
          </a:xfrm>
          <a:prstGeom prst="rect">
            <a:avLst/>
          </a:prstGeom>
        </p:spPr>
      </p:pic>
      <p:pic>
        <p:nvPicPr>
          <p:cNvPr id="4" name="Immagin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9429" y="2721717"/>
            <a:ext cx="3258130" cy="2443598"/>
          </a:xfrm>
          <a:prstGeom prst="rect">
            <a:avLst/>
          </a:prstGeom>
        </p:spPr>
      </p:pic>
      <p:pic>
        <p:nvPicPr>
          <p:cNvPr id="6" name="Immagine 5"/>
          <p:cNvPicPr>
            <a:picLocks noChangeAspect="1"/>
          </p:cNvPicPr>
          <p:nvPr/>
        </p:nvPicPr>
        <p:blipFill rotWithShape="1">
          <a:blip r:embed="rId6" cstate="print">
            <a:extLst>
              <a:ext uri="{28A0092B-C50C-407E-A947-70E740481C1C}">
                <a14:useLocalDpi xmlns:a14="http://schemas.microsoft.com/office/drawing/2010/main" val="0"/>
              </a:ext>
            </a:extLst>
          </a:blip>
          <a:srcRect b="20371"/>
          <a:stretch/>
        </p:blipFill>
        <p:spPr>
          <a:xfrm>
            <a:off x="4183102" y="3596581"/>
            <a:ext cx="4442014" cy="2652870"/>
          </a:xfrm>
          <a:prstGeom prst="rect">
            <a:avLst/>
          </a:prstGeom>
        </p:spPr>
      </p:pic>
    </p:spTree>
    <p:extLst>
      <p:ext uri="{BB962C8B-B14F-4D97-AF65-F5344CB8AC3E}">
        <p14:creationId xmlns:p14="http://schemas.microsoft.com/office/powerpoint/2010/main" val="3164759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27</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Enjoying Hawaii!</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pic>
        <p:nvPicPr>
          <p:cNvPr id="19" name="Immagine 18"/>
          <p:cNvPicPr>
            <a:picLocks noChangeAspect="1"/>
          </p:cNvPicPr>
          <p:nvPr/>
        </p:nvPicPr>
        <p:blipFill rotWithShape="1">
          <a:blip r:embed="rId4">
            <a:extLst>
              <a:ext uri="{28A0092B-C50C-407E-A947-70E740481C1C}">
                <a14:useLocalDpi xmlns:a14="http://schemas.microsoft.com/office/drawing/2010/main" val="0"/>
              </a:ext>
            </a:extLst>
          </a:blip>
          <a:srcRect l="8336" r="9488"/>
          <a:stretch/>
        </p:blipFill>
        <p:spPr>
          <a:xfrm>
            <a:off x="785813" y="2001805"/>
            <a:ext cx="3747751" cy="2567574"/>
          </a:xfrm>
          <a:prstGeom prst="rect">
            <a:avLst/>
          </a:prstGeom>
        </p:spPr>
      </p:pic>
      <p:pic>
        <p:nvPicPr>
          <p:cNvPr id="20" name="Immagine 19"/>
          <p:cNvPicPr>
            <a:picLocks noChangeAspect="1"/>
          </p:cNvPicPr>
          <p:nvPr/>
        </p:nvPicPr>
        <p:blipFill rotWithShape="1">
          <a:blip r:embed="rId5">
            <a:extLst>
              <a:ext uri="{28A0092B-C50C-407E-A947-70E740481C1C}">
                <a14:useLocalDpi xmlns:a14="http://schemas.microsoft.com/office/drawing/2010/main" val="0"/>
              </a:ext>
            </a:extLst>
          </a:blip>
          <a:srcRect l="25979"/>
          <a:stretch/>
        </p:blipFill>
        <p:spPr>
          <a:xfrm>
            <a:off x="4814363" y="1940513"/>
            <a:ext cx="3482390" cy="2590721"/>
          </a:xfrm>
          <a:prstGeom prst="rect">
            <a:avLst/>
          </a:prstGeom>
        </p:spPr>
      </p:pic>
      <p:pic>
        <p:nvPicPr>
          <p:cNvPr id="11" name="Immagin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83358" y="3910567"/>
            <a:ext cx="4623739" cy="2600853"/>
          </a:xfrm>
          <a:prstGeom prst="rect">
            <a:avLst/>
          </a:prstGeom>
        </p:spPr>
      </p:pic>
      <p:pic>
        <p:nvPicPr>
          <p:cNvPr id="21" name="Immagin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5813" y="3928489"/>
            <a:ext cx="3477296" cy="2607972"/>
          </a:xfrm>
          <a:prstGeom prst="rect">
            <a:avLst/>
          </a:prstGeom>
        </p:spPr>
      </p:pic>
    </p:spTree>
    <p:extLst>
      <p:ext uri="{BB962C8B-B14F-4D97-AF65-F5344CB8AC3E}">
        <p14:creationId xmlns:p14="http://schemas.microsoft.com/office/powerpoint/2010/main" val="27765058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28</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Thank You!</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pic>
        <p:nvPicPr>
          <p:cNvPr id="20" name="Immagine 19"/>
          <p:cNvPicPr>
            <a:picLocks noChangeAspect="1"/>
          </p:cNvPicPr>
          <p:nvPr/>
        </p:nvPicPr>
        <p:blipFill rotWithShape="1">
          <a:blip r:embed="rId4" cstate="print">
            <a:extLst>
              <a:ext uri="{28A0092B-C50C-407E-A947-70E740481C1C}">
                <a14:useLocalDpi xmlns:a14="http://schemas.microsoft.com/office/drawing/2010/main" val="0"/>
              </a:ext>
            </a:extLst>
          </a:blip>
          <a:srcRect l="10994"/>
          <a:stretch/>
        </p:blipFill>
        <p:spPr>
          <a:xfrm>
            <a:off x="785813" y="1868450"/>
            <a:ext cx="4377445" cy="2766463"/>
          </a:xfrm>
          <a:prstGeom prst="rect">
            <a:avLst/>
          </a:prstGeom>
        </p:spPr>
      </p:pic>
      <p:pic>
        <p:nvPicPr>
          <p:cNvPr id="21" name="Immagine 20"/>
          <p:cNvPicPr>
            <a:picLocks noChangeAspect="1"/>
          </p:cNvPicPr>
          <p:nvPr/>
        </p:nvPicPr>
        <p:blipFill rotWithShape="1">
          <a:blip r:embed="rId5" cstate="print">
            <a:extLst>
              <a:ext uri="{28A0092B-C50C-407E-A947-70E740481C1C}">
                <a14:useLocalDpi xmlns:a14="http://schemas.microsoft.com/office/drawing/2010/main" val="0"/>
              </a:ext>
            </a:extLst>
          </a:blip>
          <a:srcRect l="12775" r="9116"/>
          <a:stretch/>
        </p:blipFill>
        <p:spPr>
          <a:xfrm>
            <a:off x="5092208" y="2971667"/>
            <a:ext cx="3464417" cy="3326493"/>
          </a:xfrm>
          <a:prstGeom prst="rect">
            <a:avLst/>
          </a:prstGeom>
        </p:spPr>
      </p:pic>
      <p:sp>
        <p:nvSpPr>
          <p:cNvPr id="2" name="CasellaDiTesto 1"/>
          <p:cNvSpPr txBox="1"/>
          <p:nvPr/>
        </p:nvSpPr>
        <p:spPr>
          <a:xfrm>
            <a:off x="687497" y="4984860"/>
            <a:ext cx="4082401" cy="1107996"/>
          </a:xfrm>
          <a:prstGeom prst="rect">
            <a:avLst/>
          </a:prstGeom>
          <a:noFill/>
        </p:spPr>
        <p:txBody>
          <a:bodyPr wrap="square" rtlCol="0">
            <a:spAutoFit/>
          </a:bodyPr>
          <a:lstStyle/>
          <a:p>
            <a:r>
              <a:rPr lang="it-IT" sz="6600" dirty="0" smtClean="0">
                <a:solidFill>
                  <a:schemeClr val="tx1"/>
                </a:solidFill>
                <a:latin typeface="Tw Cen MT Condensed Extra Bold" panose="020B0803020202020204" pitchFamily="34" charset="0"/>
              </a:rPr>
              <a:t>MAHALO!!!</a:t>
            </a:r>
            <a:endParaRPr lang="en-GB" sz="6600" dirty="0">
              <a:solidFill>
                <a:schemeClr val="tx1"/>
              </a:solidFill>
              <a:latin typeface="Tw Cen MT Condensed Extra Bold" panose="020B0803020202020204" pitchFamily="34" charset="0"/>
            </a:endParaRPr>
          </a:p>
        </p:txBody>
      </p:sp>
    </p:spTree>
    <p:extLst>
      <p:ext uri="{BB962C8B-B14F-4D97-AF65-F5344CB8AC3E}">
        <p14:creationId xmlns:p14="http://schemas.microsoft.com/office/powerpoint/2010/main" val="2378726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sldNum" sz="quarter" idx="10"/>
          </p:nvPr>
        </p:nvSpPr>
        <p:spPr/>
        <p:txBody>
          <a:bodyPr/>
          <a:lstStyle/>
          <a:p>
            <a:pPr>
              <a:defRPr/>
            </a:pPr>
            <a:fld id="{F0B43936-7F46-4F68-B04B-1131BD22FF08}" type="slidenum">
              <a:rPr lang="en-US"/>
              <a:pPr>
                <a:defRPr/>
              </a:pPr>
              <a:t>29</a:t>
            </a:fld>
            <a:endParaRPr lang="en-US"/>
          </a:p>
        </p:txBody>
      </p:sp>
      <p:sp>
        <p:nvSpPr>
          <p:cNvPr id="15363" name="Rectangle 12"/>
          <p:cNvSpPr>
            <a:spLocks noChangeArrowheads="1"/>
          </p:cNvSpPr>
          <p:nvPr/>
        </p:nvSpPr>
        <p:spPr bwMode="gray">
          <a:xfrm>
            <a:off x="777875" y="1455738"/>
            <a:ext cx="8107363" cy="4819650"/>
          </a:xfrm>
          <a:prstGeom prst="rect">
            <a:avLst/>
          </a:prstGeom>
          <a:solidFill>
            <a:srgbClr val="DBD7D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sp>
        <p:nvSpPr>
          <p:cNvPr id="15364" name="Rectangle 2"/>
          <p:cNvSpPr>
            <a:spLocks noGrp="1" noChangeArrowheads="1"/>
          </p:cNvSpPr>
          <p:nvPr>
            <p:ph type="title" idx="4294967295"/>
          </p:nvPr>
        </p:nvSpPr>
        <p:spPr bwMode="gray">
          <a:xfrm>
            <a:off x="760787" y="701576"/>
            <a:ext cx="6099175" cy="914400"/>
          </a:xfrm>
        </p:spPr>
        <p:txBody>
          <a:bodyPr/>
          <a:lstStyle/>
          <a:p>
            <a:pPr eaLnBrk="1" hangingPunct="1"/>
            <a:r>
              <a:rPr lang="en-GB" dirty="0" smtClean="0"/>
              <a:t>Thank you for your attention</a:t>
            </a:r>
          </a:p>
        </p:txBody>
      </p:sp>
      <p:sp>
        <p:nvSpPr>
          <p:cNvPr id="15365" name="Rectangle 13"/>
          <p:cNvSpPr>
            <a:spLocks noChangeArrowheads="1"/>
          </p:cNvSpPr>
          <p:nvPr/>
        </p:nvSpPr>
        <p:spPr bwMode="gray">
          <a:xfrm>
            <a:off x="869950" y="2632075"/>
            <a:ext cx="2614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lgn="l"/>
            <a:r>
              <a:rPr lang="en-US">
                <a:solidFill>
                  <a:schemeClr val="tx1"/>
                </a:solidFill>
              </a:rPr>
              <a:t>For further information please contact:</a:t>
            </a:r>
          </a:p>
        </p:txBody>
      </p:sp>
      <p:sp>
        <p:nvSpPr>
          <p:cNvPr id="15366" name="Rectangle 14"/>
          <p:cNvSpPr>
            <a:spLocks noChangeArrowheads="1"/>
          </p:cNvSpPr>
          <p:nvPr/>
        </p:nvSpPr>
        <p:spPr bwMode="gray">
          <a:xfrm>
            <a:off x="3683000" y="2590800"/>
            <a:ext cx="511968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l"/>
            <a:r>
              <a:rPr lang="en-US" sz="2000" b="1" dirty="0" err="1" smtClean="0">
                <a:solidFill>
                  <a:srgbClr val="000000"/>
                </a:solidFill>
              </a:rPr>
              <a:t>Matilde</a:t>
            </a:r>
            <a:r>
              <a:rPr lang="en-US" sz="2000" b="1" dirty="0" smtClean="0">
                <a:solidFill>
                  <a:srgbClr val="000000"/>
                </a:solidFill>
              </a:rPr>
              <a:t> Mazzini</a:t>
            </a:r>
            <a:endParaRPr lang="en-US" sz="2000" b="1" dirty="0">
              <a:solidFill>
                <a:srgbClr val="000000"/>
              </a:solidFill>
            </a:endParaRPr>
          </a:p>
          <a:p>
            <a:pPr algn="l"/>
            <a:r>
              <a:rPr lang="en-US" sz="2000" dirty="0" smtClean="0">
                <a:solidFill>
                  <a:srgbClr val="000000"/>
                </a:solidFill>
              </a:rPr>
              <a:t>Computer </a:t>
            </a:r>
            <a:r>
              <a:rPr lang="en-US" sz="2000" dirty="0">
                <a:solidFill>
                  <a:srgbClr val="000000"/>
                </a:solidFill>
              </a:rPr>
              <a:t>Engineering </a:t>
            </a:r>
            <a:r>
              <a:rPr lang="en-US" sz="2000" dirty="0" smtClean="0">
                <a:solidFill>
                  <a:srgbClr val="000000"/>
                </a:solidFill>
              </a:rPr>
              <a:t> </a:t>
            </a:r>
            <a:endParaRPr lang="en-US" sz="2000" dirty="0">
              <a:solidFill>
                <a:srgbClr val="000000"/>
              </a:solidFill>
            </a:endParaRPr>
          </a:p>
          <a:p>
            <a:pPr algn="l"/>
            <a:r>
              <a:rPr lang="en-US" sz="2000" dirty="0" smtClean="0">
                <a:solidFill>
                  <a:srgbClr val="000000"/>
                </a:solidFill>
              </a:rPr>
              <a:t>University of Pisa</a:t>
            </a:r>
            <a:endParaRPr lang="en-US" sz="2000" dirty="0">
              <a:solidFill>
                <a:srgbClr val="000000"/>
              </a:solidFill>
            </a:endParaRPr>
          </a:p>
          <a:p>
            <a:pPr algn="l"/>
            <a:r>
              <a:rPr lang="en-US" sz="2000" dirty="0">
                <a:solidFill>
                  <a:srgbClr val="000000"/>
                </a:solidFill>
              </a:rPr>
              <a:t>Email: mmazzini@hawaii.edu</a:t>
            </a:r>
          </a:p>
          <a:p>
            <a:pPr algn="l"/>
            <a:endParaRPr lang="en-US" sz="2000" dirty="0" smtClean="0">
              <a:solidFill>
                <a:schemeClr val="tx1"/>
              </a:solidFill>
            </a:endParaRPr>
          </a:p>
          <a:p>
            <a:pPr algn="l"/>
            <a:r>
              <a:rPr lang="en-US" sz="2000" b="1" dirty="0" err="1">
                <a:solidFill>
                  <a:srgbClr val="000000"/>
                </a:solidFill>
              </a:rPr>
              <a:t>Giorgia</a:t>
            </a:r>
            <a:r>
              <a:rPr lang="en-US" sz="2000" b="1" dirty="0">
                <a:solidFill>
                  <a:srgbClr val="000000"/>
                </a:solidFill>
              </a:rPr>
              <a:t> Mazzini</a:t>
            </a:r>
          </a:p>
          <a:p>
            <a:pPr algn="l"/>
            <a:r>
              <a:rPr lang="en-US" sz="2000" dirty="0">
                <a:solidFill>
                  <a:srgbClr val="000000"/>
                </a:solidFill>
              </a:rPr>
              <a:t>Electrical Engineering </a:t>
            </a:r>
          </a:p>
          <a:p>
            <a:pPr algn="l"/>
            <a:r>
              <a:rPr lang="en-US" sz="2000" dirty="0">
                <a:solidFill>
                  <a:srgbClr val="000000"/>
                </a:solidFill>
              </a:rPr>
              <a:t>University of Florence</a:t>
            </a:r>
          </a:p>
          <a:p>
            <a:pPr algn="l"/>
            <a:r>
              <a:rPr lang="en-US" sz="2000" dirty="0">
                <a:solidFill>
                  <a:srgbClr val="000000"/>
                </a:solidFill>
              </a:rPr>
              <a:t>Email: </a:t>
            </a:r>
            <a:r>
              <a:rPr lang="en-US" sz="2000" dirty="0" smtClean="0">
                <a:solidFill>
                  <a:srgbClr val="000000"/>
                </a:solidFill>
              </a:rPr>
              <a:t>gmazzini@hawaii.edu</a:t>
            </a:r>
            <a:endParaRPr lang="en-US" sz="2000" dirty="0">
              <a:solidFill>
                <a:srgbClr val="000000"/>
              </a:solidFill>
            </a:endParaRPr>
          </a:p>
        </p:txBody>
      </p:sp>
      <p:pic>
        <p:nvPicPr>
          <p:cNvPr id="13" name="Picture 12"/>
          <p:cNvPicPr/>
          <p:nvPr/>
        </p:nvPicPr>
        <p:blipFill>
          <a:blip r:embed="rId2"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4" name="Picture 13"/>
          <p:cNvPicPr/>
          <p:nvPr/>
        </p:nvPicPr>
        <p:blipFill>
          <a:blip r:embed="rId3"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5" name="Rectangle 14"/>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3</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Introduction</a:t>
            </a:r>
            <a:endParaRPr lang="en-US" sz="2000" b="1" dirty="0"/>
          </a:p>
        </p:txBody>
      </p:sp>
      <p:sp>
        <p:nvSpPr>
          <p:cNvPr id="5124" name="Rectangle 6"/>
          <p:cNvSpPr>
            <a:spLocks noChangeArrowheads="1"/>
          </p:cNvSpPr>
          <p:nvPr/>
        </p:nvSpPr>
        <p:spPr bwMode="auto">
          <a:xfrm>
            <a:off x="792163" y="1915697"/>
            <a:ext cx="7766050"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spcBef>
                <a:spcPts val="1200"/>
              </a:spcBef>
              <a:buSzPts val="2000"/>
              <a:buFont typeface="Arial" pitchFamily="34" charset="0"/>
              <a:buChar char="•"/>
            </a:pPr>
            <a:r>
              <a:rPr lang="en-GB" sz="2000" dirty="0" err="1">
                <a:solidFill>
                  <a:schemeClr val="tx1"/>
                </a:solidFill>
              </a:rPr>
              <a:t>Matilde</a:t>
            </a:r>
            <a:r>
              <a:rPr lang="en-GB" sz="2000" dirty="0">
                <a:solidFill>
                  <a:schemeClr val="tx1"/>
                </a:solidFill>
              </a:rPr>
              <a:t> Mazzini</a:t>
            </a:r>
          </a:p>
          <a:p>
            <a:pPr marL="800100" lvl="1" indent="-342900" algn="l">
              <a:spcBef>
                <a:spcPts val="1200"/>
              </a:spcBef>
              <a:buSzPts val="2000"/>
              <a:buFont typeface="Arial" pitchFamily="34" charset="0"/>
              <a:buChar char="•"/>
            </a:pPr>
            <a:r>
              <a:rPr lang="en-GB" sz="2000" dirty="0">
                <a:solidFill>
                  <a:schemeClr val="tx1"/>
                </a:solidFill>
              </a:rPr>
              <a:t>School: University of </a:t>
            </a:r>
            <a:r>
              <a:rPr lang="en-GB" sz="2000" dirty="0" smtClean="0">
                <a:solidFill>
                  <a:schemeClr val="tx1"/>
                </a:solidFill>
              </a:rPr>
              <a:t>Pisa</a:t>
            </a:r>
            <a:endParaRPr lang="en-GB" sz="2000" dirty="0">
              <a:solidFill>
                <a:schemeClr val="tx1"/>
              </a:solidFill>
            </a:endParaRPr>
          </a:p>
          <a:p>
            <a:pPr marL="800100" lvl="1" indent="-342900" algn="l">
              <a:spcBef>
                <a:spcPts val="1200"/>
              </a:spcBef>
              <a:buSzPts val="2000"/>
              <a:buFont typeface="Arial" pitchFamily="34" charset="0"/>
              <a:buChar char="•"/>
            </a:pPr>
            <a:r>
              <a:rPr lang="en-GB" sz="2000" dirty="0">
                <a:solidFill>
                  <a:schemeClr val="tx1"/>
                </a:solidFill>
              </a:rPr>
              <a:t>Major: Computer Engineering</a:t>
            </a:r>
          </a:p>
          <a:p>
            <a:pPr marL="800100" lvl="1" indent="-342900" algn="l">
              <a:spcBef>
                <a:spcPts val="1200"/>
              </a:spcBef>
              <a:buSzPts val="2000"/>
              <a:buFont typeface="Arial" pitchFamily="34" charset="0"/>
              <a:buChar char="•"/>
            </a:pPr>
            <a:r>
              <a:rPr lang="en-GB" sz="2000" dirty="0">
                <a:solidFill>
                  <a:schemeClr val="tx1"/>
                </a:solidFill>
              </a:rPr>
              <a:t>Career Interest: Computer Graphics</a:t>
            </a:r>
          </a:p>
          <a:p>
            <a:pPr marL="800100" lvl="1" indent="-342900" algn="l">
              <a:spcBef>
                <a:spcPts val="1200"/>
              </a:spcBef>
              <a:buSzPts val="2000"/>
              <a:buFont typeface="Arial" pitchFamily="34" charset="0"/>
              <a:buChar char="•"/>
            </a:pPr>
            <a:r>
              <a:rPr lang="en-GB" sz="2000" dirty="0">
                <a:solidFill>
                  <a:schemeClr val="tx1"/>
                </a:solidFill>
              </a:rPr>
              <a:t>Hobby: Theatre</a:t>
            </a:r>
          </a:p>
          <a:p>
            <a:pPr marL="342900" indent="-342900" algn="l">
              <a:spcBef>
                <a:spcPts val="1200"/>
              </a:spcBef>
              <a:buSzPts val="2000"/>
              <a:buFont typeface="Arial" pitchFamily="34" charset="0"/>
              <a:buChar char="•"/>
            </a:pPr>
            <a:r>
              <a:rPr lang="en-GB" sz="2000" dirty="0" err="1">
                <a:solidFill>
                  <a:schemeClr val="tx1"/>
                </a:solidFill>
              </a:rPr>
              <a:t>Giorgia</a:t>
            </a:r>
            <a:r>
              <a:rPr lang="en-GB" sz="2000" dirty="0">
                <a:solidFill>
                  <a:schemeClr val="tx1"/>
                </a:solidFill>
              </a:rPr>
              <a:t> Mazzini</a:t>
            </a:r>
          </a:p>
          <a:p>
            <a:pPr marL="800100" lvl="1" indent="-342900" algn="l">
              <a:spcBef>
                <a:spcPts val="1200"/>
              </a:spcBef>
              <a:buSzPts val="2000"/>
              <a:buFont typeface="Arial" pitchFamily="34" charset="0"/>
              <a:buChar char="•"/>
            </a:pPr>
            <a:r>
              <a:rPr lang="en-GB" sz="2000" dirty="0">
                <a:solidFill>
                  <a:schemeClr val="tx1"/>
                </a:solidFill>
              </a:rPr>
              <a:t>School: University of </a:t>
            </a:r>
            <a:r>
              <a:rPr lang="en-GB" sz="2000" dirty="0" smtClean="0">
                <a:solidFill>
                  <a:schemeClr val="tx1"/>
                </a:solidFill>
              </a:rPr>
              <a:t>Firenze</a:t>
            </a:r>
            <a:endParaRPr lang="en-GB" sz="2000" dirty="0">
              <a:solidFill>
                <a:schemeClr val="tx1"/>
              </a:solidFill>
            </a:endParaRPr>
          </a:p>
          <a:p>
            <a:pPr marL="800100" lvl="1" indent="-342900" algn="l">
              <a:spcBef>
                <a:spcPts val="1200"/>
              </a:spcBef>
              <a:buSzPts val="2000"/>
              <a:buFont typeface="Arial" pitchFamily="34" charset="0"/>
              <a:buChar char="•"/>
            </a:pPr>
            <a:r>
              <a:rPr lang="en-GB" sz="2000" dirty="0">
                <a:solidFill>
                  <a:schemeClr val="tx1"/>
                </a:solidFill>
              </a:rPr>
              <a:t>Major: Electrical Engineering</a:t>
            </a:r>
          </a:p>
          <a:p>
            <a:pPr marL="800100" lvl="1" indent="-342900" algn="l">
              <a:spcBef>
                <a:spcPts val="1200"/>
              </a:spcBef>
              <a:buSzPts val="2000"/>
              <a:buFont typeface="Arial" pitchFamily="34" charset="0"/>
              <a:buChar char="•"/>
            </a:pPr>
            <a:r>
              <a:rPr lang="en-GB" sz="2000" dirty="0">
                <a:solidFill>
                  <a:schemeClr val="tx1"/>
                </a:solidFill>
              </a:rPr>
              <a:t>Career Interest: Robotics and Home Automation</a:t>
            </a:r>
          </a:p>
          <a:p>
            <a:pPr marL="800100" lvl="1" indent="-342900" algn="l">
              <a:spcBef>
                <a:spcPts val="1200"/>
              </a:spcBef>
              <a:buSzPts val="2000"/>
              <a:buFont typeface="Arial" pitchFamily="34" charset="0"/>
              <a:buChar char="•"/>
            </a:pPr>
            <a:r>
              <a:rPr lang="en-GB" sz="2000" dirty="0">
                <a:solidFill>
                  <a:schemeClr val="tx1"/>
                </a:solidFill>
              </a:rPr>
              <a:t>Hobby: Kickboxing</a:t>
            </a:r>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6" name="Picture 15"/>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7" name="Picture 16"/>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3" name="Rectangle 12"/>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5" name="Rectangle 14"/>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Tree>
    <p:extLst>
      <p:ext uri="{BB962C8B-B14F-4D97-AF65-F5344CB8AC3E}">
        <p14:creationId xmlns:p14="http://schemas.microsoft.com/office/powerpoint/2010/main" val="3331701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4</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Project Team</a:t>
            </a:r>
            <a:endParaRPr lang="en-US" sz="2000" b="1" dirty="0"/>
          </a:p>
        </p:txBody>
      </p:sp>
      <p:sp>
        <p:nvSpPr>
          <p:cNvPr id="5124" name="Rectangle 6"/>
          <p:cNvSpPr>
            <a:spLocks noChangeArrowheads="1"/>
          </p:cNvSpPr>
          <p:nvPr/>
        </p:nvSpPr>
        <p:spPr bwMode="auto">
          <a:xfrm>
            <a:off x="792163" y="1915697"/>
            <a:ext cx="7766050"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spcBef>
                <a:spcPts val="1200"/>
              </a:spcBef>
              <a:buSzPts val="2000"/>
              <a:buFont typeface="Arial" pitchFamily="34" charset="0"/>
              <a:buChar char="•"/>
            </a:pPr>
            <a:r>
              <a:rPr lang="en-US" sz="2000" dirty="0" smtClean="0">
                <a:solidFill>
                  <a:schemeClr val="tx1"/>
                </a:solidFill>
              </a:rPr>
              <a:t>Project Sponsor:</a:t>
            </a:r>
          </a:p>
          <a:p>
            <a:pPr marL="800100" lvl="1" indent="-342900" algn="l">
              <a:spcBef>
                <a:spcPts val="1200"/>
              </a:spcBef>
              <a:buSzPts val="2000"/>
              <a:buFont typeface="Arial" pitchFamily="34" charset="0"/>
              <a:buChar char="•"/>
            </a:pPr>
            <a:r>
              <a:rPr lang="en-US" sz="2000" dirty="0" smtClean="0">
                <a:solidFill>
                  <a:schemeClr val="tx1"/>
                </a:solidFill>
              </a:rPr>
              <a:t>Dr. Veronica </a:t>
            </a:r>
            <a:r>
              <a:rPr lang="en-US" sz="2000" dirty="0" err="1" smtClean="0">
                <a:solidFill>
                  <a:schemeClr val="tx1"/>
                </a:solidFill>
              </a:rPr>
              <a:t>Bindi</a:t>
            </a:r>
            <a:r>
              <a:rPr lang="en-US" sz="2000" dirty="0" smtClean="0">
                <a:solidFill>
                  <a:schemeClr val="tx1"/>
                </a:solidFill>
              </a:rPr>
              <a:t> (UHM, </a:t>
            </a:r>
            <a:r>
              <a:rPr lang="en-US" sz="2000" dirty="0" err="1" smtClean="0">
                <a:solidFill>
                  <a:schemeClr val="tx1"/>
                </a:solidFill>
              </a:rPr>
              <a:t>Dept</a:t>
            </a:r>
            <a:r>
              <a:rPr lang="en-US" sz="2000" dirty="0" smtClean="0">
                <a:solidFill>
                  <a:schemeClr val="tx1"/>
                </a:solidFill>
              </a:rPr>
              <a:t> of Physics and Astronomy)</a:t>
            </a:r>
          </a:p>
          <a:p>
            <a:pPr marL="800100" lvl="1" indent="-342900" algn="l">
              <a:spcBef>
                <a:spcPts val="1200"/>
              </a:spcBef>
              <a:buSzPts val="2000"/>
              <a:buFont typeface="Arial" pitchFamily="34" charset="0"/>
              <a:buChar char="•"/>
            </a:pPr>
            <a:r>
              <a:rPr lang="en-US" sz="2000" dirty="0" smtClean="0">
                <a:solidFill>
                  <a:schemeClr val="tx1"/>
                </a:solidFill>
              </a:rPr>
              <a:t>Cheryl Sato Ishii (SPA)</a:t>
            </a:r>
          </a:p>
          <a:p>
            <a:pPr marL="342900" indent="-342900" algn="l">
              <a:spcBef>
                <a:spcPts val="1200"/>
              </a:spcBef>
              <a:buSzPts val="2000"/>
              <a:buFont typeface="Arial" pitchFamily="34" charset="0"/>
              <a:buChar char="•"/>
            </a:pPr>
            <a:r>
              <a:rPr lang="en-US" sz="2000" dirty="0" smtClean="0">
                <a:solidFill>
                  <a:schemeClr val="tx1"/>
                </a:solidFill>
              </a:rPr>
              <a:t>Project Manager: Davin Sasaki (SPA)</a:t>
            </a:r>
          </a:p>
          <a:p>
            <a:pPr marL="342900" indent="-342900" algn="l">
              <a:spcBef>
                <a:spcPts val="1200"/>
              </a:spcBef>
              <a:buSzPts val="2000"/>
              <a:buFont typeface="Arial" pitchFamily="34" charset="0"/>
              <a:buChar char="•"/>
            </a:pPr>
            <a:r>
              <a:rPr lang="en-US" sz="2000" dirty="0" smtClean="0">
                <a:solidFill>
                  <a:schemeClr val="tx1"/>
                </a:solidFill>
              </a:rPr>
              <a:t>Engineering Students: </a:t>
            </a:r>
            <a:r>
              <a:rPr lang="en-US" sz="2000" dirty="0" err="1" smtClean="0">
                <a:solidFill>
                  <a:schemeClr val="tx1"/>
                </a:solidFill>
              </a:rPr>
              <a:t>Matilde</a:t>
            </a:r>
            <a:r>
              <a:rPr lang="en-US" sz="2000" dirty="0" smtClean="0">
                <a:solidFill>
                  <a:schemeClr val="tx1"/>
                </a:solidFill>
              </a:rPr>
              <a:t> Mazzini, </a:t>
            </a:r>
            <a:r>
              <a:rPr lang="en-US" sz="2000" dirty="0" err="1" smtClean="0">
                <a:solidFill>
                  <a:schemeClr val="tx1"/>
                </a:solidFill>
              </a:rPr>
              <a:t>Giorgia</a:t>
            </a:r>
            <a:r>
              <a:rPr lang="en-US" sz="2000" dirty="0" smtClean="0">
                <a:solidFill>
                  <a:schemeClr val="tx1"/>
                </a:solidFill>
              </a:rPr>
              <a:t> Mazzini</a:t>
            </a:r>
          </a:p>
          <a:p>
            <a:pPr marL="342900" indent="-342900" algn="l">
              <a:spcBef>
                <a:spcPts val="1200"/>
              </a:spcBef>
              <a:buSzPts val="2000"/>
              <a:buFont typeface="Arial" pitchFamily="34" charset="0"/>
              <a:buChar char="•"/>
            </a:pPr>
            <a:r>
              <a:rPr lang="en-US" sz="2000" dirty="0" smtClean="0">
                <a:solidFill>
                  <a:schemeClr val="tx1"/>
                </a:solidFill>
              </a:rPr>
              <a:t>SPA Support: Ryan </a:t>
            </a:r>
            <a:r>
              <a:rPr lang="en-US" sz="2000" dirty="0" err="1" smtClean="0">
                <a:solidFill>
                  <a:schemeClr val="tx1"/>
                </a:solidFill>
              </a:rPr>
              <a:t>Sugamoto</a:t>
            </a:r>
            <a:r>
              <a:rPr lang="en-US" sz="2000" dirty="0" smtClean="0">
                <a:solidFill>
                  <a:schemeClr val="tx1"/>
                </a:solidFill>
              </a:rPr>
              <a:t>, Clyde </a:t>
            </a:r>
            <a:r>
              <a:rPr lang="en-US" sz="2000" dirty="0" err="1" smtClean="0">
                <a:solidFill>
                  <a:schemeClr val="tx1"/>
                </a:solidFill>
              </a:rPr>
              <a:t>Kobashigawa</a:t>
            </a:r>
            <a:endParaRPr lang="en-US" sz="2000" dirty="0" smtClean="0">
              <a:solidFill>
                <a:schemeClr val="tx1"/>
              </a:solidFill>
            </a:endParaRPr>
          </a:p>
          <a:p>
            <a:pPr marL="342900" indent="-342900" algn="l">
              <a:spcBef>
                <a:spcPts val="1200"/>
              </a:spcBef>
              <a:buSzPts val="2000"/>
              <a:buFont typeface="Arial" pitchFamily="34" charset="0"/>
              <a:buChar char="•"/>
            </a:pPr>
            <a:r>
              <a:rPr lang="en-US" sz="2000" dirty="0" smtClean="0">
                <a:solidFill>
                  <a:schemeClr val="tx1"/>
                </a:solidFill>
              </a:rPr>
              <a:t>Space Science Outreach: Mary </a:t>
            </a:r>
            <a:r>
              <a:rPr lang="en-US" sz="2000" dirty="0" err="1" smtClean="0">
                <a:solidFill>
                  <a:schemeClr val="tx1"/>
                </a:solidFill>
              </a:rPr>
              <a:t>Kadooka</a:t>
            </a:r>
            <a:r>
              <a:rPr lang="en-US" sz="2000" dirty="0" smtClean="0">
                <a:solidFill>
                  <a:schemeClr val="tx1"/>
                </a:solidFill>
              </a:rPr>
              <a:t>, Sylvia </a:t>
            </a:r>
            <a:r>
              <a:rPr lang="en-US" sz="2000" dirty="0" err="1" smtClean="0">
                <a:solidFill>
                  <a:schemeClr val="tx1"/>
                </a:solidFill>
              </a:rPr>
              <a:t>Rocchi</a:t>
            </a:r>
            <a:endParaRPr lang="en-GB" sz="2000" dirty="0">
              <a:solidFill>
                <a:schemeClr val="tx1"/>
              </a:solidFill>
            </a:endParaRPr>
          </a:p>
          <a:p>
            <a:pPr marL="342900" indent="-342900" algn="l">
              <a:spcBef>
                <a:spcPts val="1200"/>
              </a:spcBef>
              <a:buSzPts val="2000"/>
              <a:buFont typeface="Arial" pitchFamily="34" charset="0"/>
              <a:buChar char="•"/>
            </a:pPr>
            <a:r>
              <a:rPr lang="en-GB" sz="2000" dirty="0" smtClean="0">
                <a:solidFill>
                  <a:schemeClr val="tx1"/>
                </a:solidFill>
              </a:rPr>
              <a:t>Graduate Students: Katie Whitman, Claudio </a:t>
            </a:r>
            <a:r>
              <a:rPr lang="en-GB" sz="2000" dirty="0" err="1" smtClean="0">
                <a:solidFill>
                  <a:schemeClr val="tx1"/>
                </a:solidFill>
              </a:rPr>
              <a:t>Corti</a:t>
            </a:r>
            <a:endParaRPr lang="en-GB" sz="2000" dirty="0">
              <a:solidFill>
                <a:schemeClr val="tx1"/>
              </a:solidFill>
            </a:endParaRPr>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Tree>
    <p:extLst>
      <p:ext uri="{BB962C8B-B14F-4D97-AF65-F5344CB8AC3E}">
        <p14:creationId xmlns:p14="http://schemas.microsoft.com/office/powerpoint/2010/main" val="291238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5</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Goals and Objectives</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9" name="Rectangle 6"/>
          <p:cNvSpPr>
            <a:spLocks noChangeArrowheads="1"/>
          </p:cNvSpPr>
          <p:nvPr/>
        </p:nvSpPr>
        <p:spPr bwMode="auto">
          <a:xfrm>
            <a:off x="792163" y="1915697"/>
            <a:ext cx="776605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spcBef>
                <a:spcPts val="1200"/>
              </a:spcBef>
              <a:buSzPts val="2000"/>
              <a:buFont typeface="Arial" pitchFamily="34" charset="0"/>
              <a:buChar char="•"/>
            </a:pPr>
            <a:r>
              <a:rPr lang="en-US" sz="2000" b="1" dirty="0">
                <a:solidFill>
                  <a:schemeClr val="tx1"/>
                </a:solidFill>
              </a:rPr>
              <a:t>Project Objectives</a:t>
            </a:r>
            <a:r>
              <a:rPr lang="en-US" sz="2000" dirty="0">
                <a:solidFill>
                  <a:schemeClr val="tx1"/>
                </a:solidFill>
              </a:rPr>
              <a:t>: Actively involve students(high and middle school) in an </a:t>
            </a:r>
            <a:r>
              <a:rPr lang="en-US" sz="2000" u="sng" dirty="0">
                <a:solidFill>
                  <a:schemeClr val="tx1"/>
                </a:solidFill>
              </a:rPr>
              <a:t>inexpensive</a:t>
            </a:r>
            <a:r>
              <a:rPr lang="en-US" sz="2000" dirty="0">
                <a:solidFill>
                  <a:schemeClr val="tx1"/>
                </a:solidFill>
              </a:rPr>
              <a:t> and </a:t>
            </a:r>
            <a:r>
              <a:rPr lang="en-US" sz="2000" u="sng" dirty="0">
                <a:solidFill>
                  <a:schemeClr val="tx1"/>
                </a:solidFill>
              </a:rPr>
              <a:t>simple</a:t>
            </a:r>
            <a:r>
              <a:rPr lang="en-US" sz="2000" dirty="0">
                <a:solidFill>
                  <a:schemeClr val="tx1"/>
                </a:solidFill>
              </a:rPr>
              <a:t> scientific project.</a:t>
            </a:r>
            <a:br>
              <a:rPr lang="en-US" sz="2000" dirty="0">
                <a:solidFill>
                  <a:schemeClr val="tx1"/>
                </a:solidFill>
              </a:rPr>
            </a:br>
            <a:r>
              <a:rPr lang="en-US" sz="2000" dirty="0">
                <a:solidFill>
                  <a:schemeClr val="tx1"/>
                </a:solidFill>
              </a:rPr>
              <a:t>Known components. Modify features. </a:t>
            </a:r>
          </a:p>
          <a:p>
            <a:pPr marL="342900" indent="-342900" algn="l">
              <a:spcBef>
                <a:spcPts val="1200"/>
              </a:spcBef>
              <a:buSzPts val="2000"/>
              <a:buFont typeface="Arial" pitchFamily="34" charset="0"/>
              <a:buChar char="•"/>
            </a:pPr>
            <a:r>
              <a:rPr lang="en-US" sz="2000" b="1" dirty="0" smtClean="0">
                <a:solidFill>
                  <a:schemeClr val="tx1"/>
                </a:solidFill>
              </a:rPr>
              <a:t>Goal</a:t>
            </a:r>
            <a:r>
              <a:rPr lang="en-US" sz="2000" dirty="0">
                <a:solidFill>
                  <a:schemeClr val="tx1"/>
                </a:solidFill>
              </a:rPr>
              <a:t>: Build a detector prototype capable of detecting particles.</a:t>
            </a:r>
            <a:br>
              <a:rPr lang="en-US" sz="2000" dirty="0">
                <a:solidFill>
                  <a:schemeClr val="tx1"/>
                </a:solidFill>
              </a:rPr>
            </a:br>
            <a:r>
              <a:rPr lang="en-US" sz="2000" dirty="0">
                <a:solidFill>
                  <a:schemeClr val="tx1"/>
                </a:solidFill>
              </a:rPr>
              <a:t>Provide the software to pilot the device, to acquire data and to perform simple analyses</a:t>
            </a:r>
            <a:r>
              <a:rPr lang="en-US" sz="2000" dirty="0" smtClean="0">
                <a:solidFill>
                  <a:schemeClr val="tx1"/>
                </a:solidFill>
              </a:rPr>
              <a:t>.</a:t>
            </a:r>
            <a:endParaRPr lang="en-US" sz="2000" dirty="0">
              <a:solidFill>
                <a:schemeClr val="tx1"/>
              </a:solidFill>
            </a:endParaRPr>
          </a:p>
        </p:txBody>
      </p:sp>
    </p:spTree>
    <p:extLst>
      <p:ext uri="{BB962C8B-B14F-4D97-AF65-F5344CB8AC3E}">
        <p14:creationId xmlns:p14="http://schemas.microsoft.com/office/powerpoint/2010/main" val="1921556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6</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Block Diagram – System  </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pic>
        <p:nvPicPr>
          <p:cNvPr id="21" name="Immagin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080" y="4501648"/>
            <a:ext cx="1511186" cy="1511186"/>
          </a:xfrm>
          <a:prstGeom prst="rect">
            <a:avLst/>
          </a:prstGeom>
        </p:spPr>
      </p:pic>
      <p:pic>
        <p:nvPicPr>
          <p:cNvPr id="24" name="Immagin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9394" y="4528103"/>
            <a:ext cx="1706273" cy="1706273"/>
          </a:xfrm>
          <a:prstGeom prst="rect">
            <a:avLst/>
          </a:prstGeom>
        </p:spPr>
      </p:pic>
      <p:pic>
        <p:nvPicPr>
          <p:cNvPr id="25" name="Immagin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2071" y="2129648"/>
            <a:ext cx="660476" cy="660476"/>
          </a:xfrm>
          <a:prstGeom prst="rect">
            <a:avLst/>
          </a:prstGeom>
        </p:spPr>
      </p:pic>
      <p:pic>
        <p:nvPicPr>
          <p:cNvPr id="26" name="Immagin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6448" y="3453344"/>
            <a:ext cx="871554" cy="764050"/>
          </a:xfrm>
          <a:prstGeom prst="rect">
            <a:avLst/>
          </a:prstGeom>
        </p:spPr>
      </p:pic>
      <p:sp>
        <p:nvSpPr>
          <p:cNvPr id="27" name="CasellaDiTesto 26"/>
          <p:cNvSpPr txBox="1"/>
          <p:nvPr/>
        </p:nvSpPr>
        <p:spPr>
          <a:xfrm>
            <a:off x="7293926" y="3241831"/>
            <a:ext cx="543739" cy="307777"/>
          </a:xfrm>
          <a:prstGeom prst="rect">
            <a:avLst/>
          </a:prstGeom>
          <a:noFill/>
        </p:spPr>
        <p:txBody>
          <a:bodyPr wrap="none" rtlCol="0">
            <a:spAutoFit/>
          </a:bodyPr>
          <a:lstStyle/>
          <a:p>
            <a:r>
              <a:rPr lang="it-IT" sz="1400" b="1" dirty="0" smtClean="0">
                <a:solidFill>
                  <a:schemeClr val="tx1"/>
                </a:solidFill>
              </a:rPr>
              <a:t>LED</a:t>
            </a:r>
            <a:endParaRPr lang="it-IT" sz="1400" b="1" dirty="0">
              <a:solidFill>
                <a:schemeClr val="tx1"/>
              </a:solidFill>
            </a:endParaRPr>
          </a:p>
        </p:txBody>
      </p:sp>
      <p:sp>
        <p:nvSpPr>
          <p:cNvPr id="28" name="CasellaDiTesto 27"/>
          <p:cNvSpPr txBox="1"/>
          <p:nvPr/>
        </p:nvSpPr>
        <p:spPr>
          <a:xfrm>
            <a:off x="3010500" y="4914402"/>
            <a:ext cx="2338937" cy="307777"/>
          </a:xfrm>
          <a:prstGeom prst="rect">
            <a:avLst/>
          </a:prstGeom>
          <a:noFill/>
        </p:spPr>
        <p:txBody>
          <a:bodyPr wrap="square" rtlCol="0">
            <a:spAutoFit/>
          </a:bodyPr>
          <a:lstStyle/>
          <a:p>
            <a:r>
              <a:rPr lang="it-IT" sz="1400" b="1" dirty="0" smtClean="0">
                <a:solidFill>
                  <a:prstClr val="black"/>
                </a:solidFill>
              </a:rPr>
              <a:t>Webcam Logitech c270</a:t>
            </a:r>
            <a:endParaRPr lang="it-IT" sz="1400" b="1" dirty="0">
              <a:solidFill>
                <a:prstClr val="black"/>
              </a:solidFill>
            </a:endParaRPr>
          </a:p>
        </p:txBody>
      </p:sp>
      <p:sp>
        <p:nvSpPr>
          <p:cNvPr id="29" name="CasellaDiTesto 28"/>
          <p:cNvSpPr txBox="1"/>
          <p:nvPr/>
        </p:nvSpPr>
        <p:spPr>
          <a:xfrm>
            <a:off x="739378" y="4480800"/>
            <a:ext cx="2109616" cy="307777"/>
          </a:xfrm>
          <a:prstGeom prst="rect">
            <a:avLst/>
          </a:prstGeom>
          <a:noFill/>
        </p:spPr>
        <p:txBody>
          <a:bodyPr wrap="none" rtlCol="0">
            <a:spAutoFit/>
          </a:bodyPr>
          <a:lstStyle/>
          <a:p>
            <a:r>
              <a:rPr lang="en-US" sz="1400" b="1" dirty="0" smtClean="0">
                <a:solidFill>
                  <a:schemeClr val="tx1"/>
                </a:solidFill>
              </a:rPr>
              <a:t>5V 2.4A Power Supply </a:t>
            </a:r>
            <a:endParaRPr lang="it-IT" sz="1400" b="1" dirty="0">
              <a:solidFill>
                <a:schemeClr val="tx1"/>
              </a:solidFill>
            </a:endParaRPr>
          </a:p>
        </p:txBody>
      </p:sp>
      <p:pic>
        <p:nvPicPr>
          <p:cNvPr id="30" name="Immagin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03936" y="2682194"/>
            <a:ext cx="2367001" cy="1578000"/>
          </a:xfrm>
          <a:prstGeom prst="rect">
            <a:avLst/>
          </a:prstGeom>
        </p:spPr>
      </p:pic>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1192" y="1933031"/>
            <a:ext cx="1247864" cy="1041208"/>
          </a:xfrm>
          <a:prstGeom prst="rect">
            <a:avLst/>
          </a:prstGeom>
        </p:spPr>
      </p:pic>
      <p:pic>
        <p:nvPicPr>
          <p:cNvPr id="32" name="Immagine 31"/>
          <p:cNvPicPr>
            <a:picLocks noChangeAspect="1"/>
          </p:cNvPicPr>
          <p:nvPr/>
        </p:nvPicPr>
        <p:blipFill rotWithShape="1">
          <a:blip r:embed="rId11">
            <a:extLst>
              <a:ext uri="{28A0092B-C50C-407E-A947-70E740481C1C}">
                <a14:useLocalDpi xmlns:a14="http://schemas.microsoft.com/office/drawing/2010/main" val="0"/>
              </a:ext>
            </a:extLst>
          </a:blip>
          <a:srcRect r="17673"/>
          <a:stretch/>
        </p:blipFill>
        <p:spPr>
          <a:xfrm>
            <a:off x="5377467" y="1878796"/>
            <a:ext cx="1040294" cy="1495700"/>
          </a:xfrm>
          <a:prstGeom prst="rect">
            <a:avLst/>
          </a:prstGeom>
        </p:spPr>
      </p:pic>
      <p:cxnSp>
        <p:nvCxnSpPr>
          <p:cNvPr id="33" name="Connettore 7 32"/>
          <p:cNvCxnSpPr/>
          <p:nvPr/>
        </p:nvCxnSpPr>
        <p:spPr>
          <a:xfrm rot="5400000" flipH="1" flipV="1">
            <a:off x="1919930" y="4624685"/>
            <a:ext cx="1195683" cy="615407"/>
          </a:xfrm>
          <a:prstGeom prst="curvedConnector3">
            <a:avLst>
              <a:gd name="adj1" fmla="val 453"/>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4" name="Connettore 7 33"/>
          <p:cNvCxnSpPr/>
          <p:nvPr/>
        </p:nvCxnSpPr>
        <p:spPr>
          <a:xfrm flipH="1">
            <a:off x="4357795" y="3390586"/>
            <a:ext cx="592328" cy="1473808"/>
          </a:xfrm>
          <a:prstGeom prst="curvedConnector4">
            <a:avLst>
              <a:gd name="adj1" fmla="val -38593"/>
              <a:gd name="adj2" fmla="val 76767"/>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5" name="Connettore 7 34"/>
          <p:cNvCxnSpPr>
            <a:stCxn id="30" idx="0"/>
          </p:cNvCxnSpPr>
          <p:nvPr/>
        </p:nvCxnSpPr>
        <p:spPr>
          <a:xfrm rot="5400000" flipH="1" flipV="1">
            <a:off x="4241128" y="1582969"/>
            <a:ext cx="645535" cy="1552916"/>
          </a:xfrm>
          <a:prstGeom prst="curvedConnector2">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6" name="Connettore 7 35"/>
          <p:cNvCxnSpPr>
            <a:endCxn id="30" idx="3"/>
          </p:cNvCxnSpPr>
          <p:nvPr/>
        </p:nvCxnSpPr>
        <p:spPr>
          <a:xfrm rot="10800000">
            <a:off x="4970938" y="3471194"/>
            <a:ext cx="947361" cy="911944"/>
          </a:xfrm>
          <a:prstGeom prst="curvedConnector3">
            <a:avLst>
              <a:gd name="adj1" fmla="val 50000"/>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7" name="Connettore 7 36"/>
          <p:cNvCxnSpPr/>
          <p:nvPr/>
        </p:nvCxnSpPr>
        <p:spPr>
          <a:xfrm rot="10800000" flipV="1">
            <a:off x="6173038" y="2300534"/>
            <a:ext cx="1059799" cy="144444"/>
          </a:xfrm>
          <a:prstGeom prst="curvedConnector3">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8" name="Connettore 7 37"/>
          <p:cNvCxnSpPr/>
          <p:nvPr/>
        </p:nvCxnSpPr>
        <p:spPr>
          <a:xfrm>
            <a:off x="6067025" y="3027201"/>
            <a:ext cx="1219493" cy="656395"/>
          </a:xfrm>
          <a:prstGeom prst="curvedConnector3">
            <a:avLst>
              <a:gd name="adj1" fmla="val 69009"/>
            </a:avLst>
          </a:prstGeom>
          <a:ln w="38100">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40" name="Arco 39"/>
          <p:cNvSpPr/>
          <p:nvPr/>
        </p:nvSpPr>
        <p:spPr>
          <a:xfrm rot="16593767">
            <a:off x="1814485" y="2501569"/>
            <a:ext cx="1437781" cy="930696"/>
          </a:xfrm>
          <a:prstGeom prst="arc">
            <a:avLst>
              <a:gd name="adj1" fmla="val 15677826"/>
              <a:gd name="adj2" fmla="val 21283797"/>
            </a:avLst>
          </a:prstGeom>
          <a:ln w="38100">
            <a:solidFill>
              <a:srgbClr val="66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solidFill>
                <a:prstClr val="black"/>
              </a:solidFill>
            </a:endParaRPr>
          </a:p>
        </p:txBody>
      </p:sp>
      <p:sp>
        <p:nvSpPr>
          <p:cNvPr id="41" name="Arco 40"/>
          <p:cNvSpPr/>
          <p:nvPr/>
        </p:nvSpPr>
        <p:spPr>
          <a:xfrm rot="15532098">
            <a:off x="2228669" y="2401121"/>
            <a:ext cx="1011155" cy="980199"/>
          </a:xfrm>
          <a:prstGeom prst="arc">
            <a:avLst/>
          </a:prstGeom>
          <a:ln w="38100">
            <a:solidFill>
              <a:srgbClr val="66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solidFill>
                <a:prstClr val="black"/>
              </a:solidFill>
            </a:endParaRPr>
          </a:p>
        </p:txBody>
      </p:sp>
      <p:sp>
        <p:nvSpPr>
          <p:cNvPr id="42" name="Arco 41"/>
          <p:cNvSpPr/>
          <p:nvPr/>
        </p:nvSpPr>
        <p:spPr>
          <a:xfrm rot="15723798">
            <a:off x="2347780" y="2610089"/>
            <a:ext cx="723156" cy="617703"/>
          </a:xfrm>
          <a:prstGeom prst="arc">
            <a:avLst/>
          </a:prstGeom>
          <a:ln w="38100">
            <a:solidFill>
              <a:srgbClr val="66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solidFill>
                <a:prstClr val="black"/>
              </a:solidFill>
            </a:endParaRPr>
          </a:p>
        </p:txBody>
      </p:sp>
      <p:sp>
        <p:nvSpPr>
          <p:cNvPr id="43" name="CasellaDiTesto 42"/>
          <p:cNvSpPr txBox="1"/>
          <p:nvPr/>
        </p:nvSpPr>
        <p:spPr>
          <a:xfrm rot="10800000" flipV="1">
            <a:off x="719010" y="2961927"/>
            <a:ext cx="1681661" cy="276999"/>
          </a:xfrm>
          <a:prstGeom prst="rect">
            <a:avLst/>
          </a:prstGeom>
          <a:noFill/>
        </p:spPr>
        <p:txBody>
          <a:bodyPr wrap="square" rtlCol="0">
            <a:spAutoFit/>
          </a:bodyPr>
          <a:lstStyle/>
          <a:p>
            <a:r>
              <a:rPr lang="it-IT" sz="600" dirty="0">
                <a:solidFill>
                  <a:schemeClr val="tx1"/>
                </a:solidFill>
              </a:rPr>
              <a:t>https://pixabay.com/it/portatile-black-blu-schermo-33521/</a:t>
            </a:r>
          </a:p>
        </p:txBody>
      </p:sp>
      <p:sp>
        <p:nvSpPr>
          <p:cNvPr id="44" name="CasellaDiTesto 43"/>
          <p:cNvSpPr txBox="1"/>
          <p:nvPr/>
        </p:nvSpPr>
        <p:spPr>
          <a:xfrm>
            <a:off x="5097448" y="3319701"/>
            <a:ext cx="1687797" cy="369332"/>
          </a:xfrm>
          <a:prstGeom prst="rect">
            <a:avLst/>
          </a:prstGeom>
          <a:noFill/>
        </p:spPr>
        <p:txBody>
          <a:bodyPr wrap="square" rtlCol="0">
            <a:spAutoFit/>
          </a:bodyPr>
          <a:lstStyle/>
          <a:p>
            <a:r>
              <a:rPr lang="it-IT" sz="600" dirty="0">
                <a:solidFill>
                  <a:schemeClr val="tx1"/>
                </a:solidFill>
              </a:rPr>
              <a:t>https://computers.tutsplus.com/tutorials/how-to-use-a-breadboard-and-build-a-led-circuit--mac-54746</a:t>
            </a:r>
          </a:p>
        </p:txBody>
      </p:sp>
      <p:sp>
        <p:nvSpPr>
          <p:cNvPr id="45" name="CasellaDiTesto 44"/>
          <p:cNvSpPr txBox="1"/>
          <p:nvPr/>
        </p:nvSpPr>
        <p:spPr>
          <a:xfrm>
            <a:off x="6935782" y="1896549"/>
            <a:ext cx="1366080" cy="307777"/>
          </a:xfrm>
          <a:prstGeom prst="rect">
            <a:avLst/>
          </a:prstGeom>
          <a:noFill/>
        </p:spPr>
        <p:txBody>
          <a:bodyPr wrap="none" rtlCol="0">
            <a:spAutoFit/>
          </a:bodyPr>
          <a:lstStyle/>
          <a:p>
            <a:r>
              <a:rPr lang="it-IT" sz="1400" b="1" dirty="0" smtClean="0">
                <a:solidFill>
                  <a:schemeClr val="tx1"/>
                </a:solidFill>
              </a:rPr>
              <a:t>Switch </a:t>
            </a:r>
            <a:r>
              <a:rPr lang="it-IT" sz="1400" b="1" dirty="0" err="1" smtClean="0">
                <a:solidFill>
                  <a:schemeClr val="tx1"/>
                </a:solidFill>
              </a:rPr>
              <a:t>button</a:t>
            </a:r>
            <a:endParaRPr lang="it-IT" sz="1400" b="1" dirty="0">
              <a:solidFill>
                <a:schemeClr val="tx1"/>
              </a:solidFill>
            </a:endParaRPr>
          </a:p>
        </p:txBody>
      </p:sp>
      <p:sp>
        <p:nvSpPr>
          <p:cNvPr id="46" name="CasellaDiTesto 45"/>
          <p:cNvSpPr txBox="1"/>
          <p:nvPr/>
        </p:nvSpPr>
        <p:spPr>
          <a:xfrm>
            <a:off x="5790054" y="4423708"/>
            <a:ext cx="2726295" cy="523220"/>
          </a:xfrm>
          <a:prstGeom prst="rect">
            <a:avLst/>
          </a:prstGeom>
          <a:noFill/>
        </p:spPr>
        <p:txBody>
          <a:bodyPr wrap="square" rtlCol="0">
            <a:spAutoFit/>
          </a:bodyPr>
          <a:lstStyle/>
          <a:p>
            <a:r>
              <a:rPr lang="it-IT" sz="1400" b="1" dirty="0" smtClean="0">
                <a:solidFill>
                  <a:prstClr val="black"/>
                </a:solidFill>
              </a:rPr>
              <a:t>GPS </a:t>
            </a:r>
            <a:r>
              <a:rPr lang="it-IT" sz="1400" b="1" dirty="0" err="1" smtClean="0">
                <a:solidFill>
                  <a:prstClr val="black"/>
                </a:solidFill>
              </a:rPr>
              <a:t>Module</a:t>
            </a:r>
            <a:r>
              <a:rPr lang="it-IT" sz="1400" b="1" dirty="0" smtClean="0">
                <a:solidFill>
                  <a:prstClr val="black"/>
                </a:solidFill>
              </a:rPr>
              <a:t> for </a:t>
            </a:r>
            <a:r>
              <a:rPr lang="it-IT" sz="1400" b="1" dirty="0" err="1" smtClean="0">
                <a:solidFill>
                  <a:prstClr val="black"/>
                </a:solidFill>
              </a:rPr>
              <a:t>Raspberry</a:t>
            </a:r>
            <a:r>
              <a:rPr lang="it-IT" sz="1400" b="1" dirty="0" smtClean="0">
                <a:solidFill>
                  <a:prstClr val="black"/>
                </a:solidFill>
              </a:rPr>
              <a:t> PI 3B</a:t>
            </a:r>
            <a:endParaRPr lang="it-IT" sz="1400" b="1" dirty="0">
              <a:solidFill>
                <a:prstClr val="black"/>
              </a:solidFill>
            </a:endParaRPr>
          </a:p>
        </p:txBody>
      </p:sp>
      <p:sp>
        <p:nvSpPr>
          <p:cNvPr id="47" name="CasellaDiTesto 46"/>
          <p:cNvSpPr txBox="1"/>
          <p:nvPr/>
        </p:nvSpPr>
        <p:spPr>
          <a:xfrm>
            <a:off x="6588232" y="2710346"/>
            <a:ext cx="1858404" cy="292388"/>
          </a:xfrm>
          <a:prstGeom prst="rect">
            <a:avLst/>
          </a:prstGeom>
          <a:noFill/>
        </p:spPr>
        <p:txBody>
          <a:bodyPr wrap="square" rtlCol="0">
            <a:spAutoFit/>
          </a:bodyPr>
          <a:lstStyle/>
          <a:p>
            <a:r>
              <a:rPr lang="it-IT" sz="700" dirty="0">
                <a:solidFill>
                  <a:schemeClr val="tx1"/>
                </a:solidFill>
              </a:rPr>
              <a:t>http://</a:t>
            </a:r>
            <a:r>
              <a:rPr lang="it-IT" sz="600" dirty="0">
                <a:solidFill>
                  <a:schemeClr val="tx1"/>
                </a:solidFill>
              </a:rPr>
              <a:t>laserpointerforums.com/f51/what-kind-switches-these-37117.html</a:t>
            </a:r>
            <a:endParaRPr lang="it-IT" sz="700" dirty="0">
              <a:solidFill>
                <a:schemeClr val="tx1"/>
              </a:solidFill>
            </a:endParaRPr>
          </a:p>
        </p:txBody>
      </p:sp>
      <p:sp>
        <p:nvSpPr>
          <p:cNvPr id="48" name="CasellaDiTesto 47"/>
          <p:cNvSpPr txBox="1"/>
          <p:nvPr/>
        </p:nvSpPr>
        <p:spPr>
          <a:xfrm>
            <a:off x="6518519" y="4056689"/>
            <a:ext cx="1997830" cy="307777"/>
          </a:xfrm>
          <a:prstGeom prst="rect">
            <a:avLst/>
          </a:prstGeom>
          <a:noFill/>
        </p:spPr>
        <p:txBody>
          <a:bodyPr wrap="square" rtlCol="0">
            <a:spAutoFit/>
          </a:bodyPr>
          <a:lstStyle/>
          <a:p>
            <a:r>
              <a:rPr lang="it-IT" sz="700" dirty="0">
                <a:solidFill>
                  <a:schemeClr val="tx1"/>
                </a:solidFill>
              </a:rPr>
              <a:t>https://</a:t>
            </a:r>
            <a:r>
              <a:rPr lang="it-IT" sz="600" dirty="0">
                <a:solidFill>
                  <a:schemeClr val="tx1"/>
                </a:solidFill>
              </a:rPr>
              <a:t>www.raspberrypi.org/learning/python-quick-reaction-game/requirements</a:t>
            </a:r>
            <a:r>
              <a:rPr lang="it-IT" sz="700" dirty="0">
                <a:solidFill>
                  <a:schemeClr val="tx1"/>
                </a:solidFill>
              </a:rPr>
              <a:t>/</a:t>
            </a:r>
          </a:p>
        </p:txBody>
      </p:sp>
      <p:sp>
        <p:nvSpPr>
          <p:cNvPr id="49" name="CasellaDiTesto 48"/>
          <p:cNvSpPr txBox="1"/>
          <p:nvPr/>
        </p:nvSpPr>
        <p:spPr>
          <a:xfrm>
            <a:off x="6067025" y="5949716"/>
            <a:ext cx="2393408" cy="292388"/>
          </a:xfrm>
          <a:prstGeom prst="rect">
            <a:avLst/>
          </a:prstGeom>
          <a:noFill/>
        </p:spPr>
        <p:txBody>
          <a:bodyPr wrap="square" rtlCol="0">
            <a:spAutoFit/>
          </a:bodyPr>
          <a:lstStyle/>
          <a:p>
            <a:r>
              <a:rPr lang="it-IT" sz="700" dirty="0">
                <a:solidFill>
                  <a:schemeClr val="tx1"/>
                </a:solidFill>
              </a:rPr>
              <a:t>https://</a:t>
            </a:r>
            <a:r>
              <a:rPr lang="it-IT" sz="600" dirty="0">
                <a:solidFill>
                  <a:schemeClr val="tx1"/>
                </a:solidFill>
              </a:rPr>
              <a:t>www.amazon.com/Makerfocus-Raspberry-Module-Converter-USB-Port-GPS/dp/B01MXRZRDD</a:t>
            </a:r>
            <a:endParaRPr lang="it-IT" sz="700" dirty="0">
              <a:solidFill>
                <a:schemeClr val="tx1"/>
              </a:solidFill>
            </a:endParaRPr>
          </a:p>
        </p:txBody>
      </p:sp>
      <p:sp>
        <p:nvSpPr>
          <p:cNvPr id="50" name="CasellaDiTesto 49"/>
          <p:cNvSpPr txBox="1"/>
          <p:nvPr/>
        </p:nvSpPr>
        <p:spPr>
          <a:xfrm>
            <a:off x="3113403" y="6354654"/>
            <a:ext cx="2307634" cy="307777"/>
          </a:xfrm>
          <a:prstGeom prst="rect">
            <a:avLst/>
          </a:prstGeom>
          <a:noFill/>
        </p:spPr>
        <p:txBody>
          <a:bodyPr wrap="square" rtlCol="0">
            <a:spAutoFit/>
          </a:bodyPr>
          <a:lstStyle/>
          <a:p>
            <a:r>
              <a:rPr lang="it-IT" sz="700" dirty="0">
                <a:solidFill>
                  <a:schemeClr val="tx1"/>
                </a:solidFill>
              </a:rPr>
              <a:t>https://assets.logitech.com/assets/55372/webcam-c270-gallery.png</a:t>
            </a:r>
          </a:p>
        </p:txBody>
      </p:sp>
      <p:sp>
        <p:nvSpPr>
          <p:cNvPr id="51" name="CasellaDiTesto 50"/>
          <p:cNvSpPr txBox="1"/>
          <p:nvPr/>
        </p:nvSpPr>
        <p:spPr>
          <a:xfrm>
            <a:off x="810810" y="5758035"/>
            <a:ext cx="1946176" cy="292388"/>
          </a:xfrm>
          <a:prstGeom prst="rect">
            <a:avLst/>
          </a:prstGeom>
          <a:noFill/>
        </p:spPr>
        <p:txBody>
          <a:bodyPr wrap="square" rtlCol="0">
            <a:spAutoFit/>
          </a:bodyPr>
          <a:lstStyle/>
          <a:p>
            <a:r>
              <a:rPr lang="it-IT" sz="700" dirty="0">
                <a:solidFill>
                  <a:schemeClr val="tx1"/>
                </a:solidFill>
              </a:rPr>
              <a:t>https://</a:t>
            </a:r>
            <a:r>
              <a:rPr lang="it-IT" sz="600" dirty="0">
                <a:solidFill>
                  <a:schemeClr val="tx1"/>
                </a:solidFill>
              </a:rPr>
              <a:t>es.aliexpress.com/w/wholesale-usb-charger-raspberry-pi-3.html</a:t>
            </a:r>
            <a:endParaRPr lang="it-IT" sz="700" dirty="0">
              <a:solidFill>
                <a:schemeClr val="tx1"/>
              </a:solidFill>
            </a:endParaRPr>
          </a:p>
        </p:txBody>
      </p:sp>
      <p:sp>
        <p:nvSpPr>
          <p:cNvPr id="52" name="CasellaDiTesto 51"/>
          <p:cNvSpPr txBox="1"/>
          <p:nvPr/>
        </p:nvSpPr>
        <p:spPr>
          <a:xfrm>
            <a:off x="2647540" y="4208797"/>
            <a:ext cx="2279791" cy="200055"/>
          </a:xfrm>
          <a:prstGeom prst="rect">
            <a:avLst/>
          </a:prstGeom>
          <a:noFill/>
        </p:spPr>
        <p:txBody>
          <a:bodyPr wrap="none" rtlCol="0">
            <a:spAutoFit/>
          </a:bodyPr>
          <a:lstStyle/>
          <a:p>
            <a:r>
              <a:rPr lang="it-IT" sz="700" dirty="0">
                <a:solidFill>
                  <a:schemeClr val="tx1"/>
                </a:solidFill>
              </a:rPr>
              <a:t>https://</a:t>
            </a:r>
            <a:r>
              <a:rPr lang="it-IT" sz="600" dirty="0">
                <a:solidFill>
                  <a:schemeClr val="tx1"/>
                </a:solidFill>
              </a:rPr>
              <a:t>hobbytronics.com.pk/product/raspberry-pi-3-model-b</a:t>
            </a:r>
            <a:r>
              <a:rPr lang="it-IT" sz="700" dirty="0">
                <a:solidFill>
                  <a:schemeClr val="tx1"/>
                </a:solidFill>
              </a:rPr>
              <a:t>/</a:t>
            </a:r>
          </a:p>
        </p:txBody>
      </p:sp>
      <p:sp>
        <p:nvSpPr>
          <p:cNvPr id="53" name="CasellaDiTesto 52"/>
          <p:cNvSpPr txBox="1"/>
          <p:nvPr/>
        </p:nvSpPr>
        <p:spPr>
          <a:xfrm>
            <a:off x="4259970" y="2228167"/>
            <a:ext cx="1149675" cy="307777"/>
          </a:xfrm>
          <a:prstGeom prst="rect">
            <a:avLst/>
          </a:prstGeom>
          <a:noFill/>
        </p:spPr>
        <p:txBody>
          <a:bodyPr wrap="none" rtlCol="0">
            <a:spAutoFit/>
          </a:bodyPr>
          <a:lstStyle/>
          <a:p>
            <a:r>
              <a:rPr lang="it-IT" sz="1400" b="1" dirty="0" err="1" smtClean="0">
                <a:solidFill>
                  <a:schemeClr val="tx1"/>
                </a:solidFill>
              </a:rPr>
              <a:t>Protoboard</a:t>
            </a:r>
            <a:endParaRPr lang="it-IT" sz="1400" b="1" dirty="0">
              <a:solidFill>
                <a:schemeClr val="tx1"/>
              </a:solidFill>
            </a:endParaRPr>
          </a:p>
        </p:txBody>
      </p:sp>
      <p:pic>
        <p:nvPicPr>
          <p:cNvPr id="4" name="Immagin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94180" y="5224647"/>
            <a:ext cx="1333151" cy="1145038"/>
          </a:xfrm>
          <a:prstGeom prst="rect">
            <a:avLst/>
          </a:prstGeom>
        </p:spPr>
      </p:pic>
    </p:spTree>
    <p:extLst>
      <p:ext uri="{BB962C8B-B14F-4D97-AF65-F5344CB8AC3E}">
        <p14:creationId xmlns:p14="http://schemas.microsoft.com/office/powerpoint/2010/main" val="815487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solidFill>
                  <a:srgbClr val="000000"/>
                </a:solidFill>
              </a:rPr>
              <a:pPr>
                <a:defRPr/>
              </a:pPr>
              <a:t>7</a:t>
            </a:fld>
            <a:endParaRPr lang="en-US">
              <a:solidFill>
                <a:srgbClr val="000000"/>
              </a:solidFill>
            </a:endParaRPr>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solidFill>
                  <a:srgbClr val="FFFFFF"/>
                </a:solidFill>
              </a:rPr>
              <a:t>Milestone Schedule</a:t>
            </a:r>
            <a:endParaRPr lang="en-US" sz="2000" b="1" dirty="0">
              <a:solidFill>
                <a:srgbClr val="FFFFFF"/>
              </a:solidFill>
            </a:endParaRPr>
          </a:p>
        </p:txBody>
      </p:sp>
      <p:sp>
        <p:nvSpPr>
          <p:cNvPr id="5124" name="Rectangle 6"/>
          <p:cNvSpPr>
            <a:spLocks noChangeArrowheads="1"/>
          </p:cNvSpPr>
          <p:nvPr/>
        </p:nvSpPr>
        <p:spPr bwMode="auto">
          <a:xfrm>
            <a:off x="792163" y="1915697"/>
            <a:ext cx="7766050"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spcBef>
                <a:spcPts val="1200"/>
              </a:spcBef>
              <a:buSzPts val="2000"/>
              <a:buFont typeface="Arial" pitchFamily="34" charset="0"/>
              <a:buChar char="•"/>
            </a:pPr>
            <a:r>
              <a:rPr lang="en-US" sz="2000" dirty="0" smtClean="0">
                <a:solidFill>
                  <a:srgbClr val="000000"/>
                </a:solidFill>
              </a:rPr>
              <a:t>3/13</a:t>
            </a:r>
            <a:r>
              <a:rPr lang="en-US" sz="2000" dirty="0">
                <a:solidFill>
                  <a:srgbClr val="000000"/>
                </a:solidFill>
              </a:rPr>
              <a:t>: Kick Off Meeting - Done</a:t>
            </a:r>
          </a:p>
          <a:p>
            <a:pPr marL="342900" indent="-342900" algn="l">
              <a:spcBef>
                <a:spcPts val="1200"/>
              </a:spcBef>
              <a:buSzPts val="2000"/>
              <a:buFont typeface="Arial" pitchFamily="34" charset="0"/>
              <a:buChar char="•"/>
            </a:pPr>
            <a:r>
              <a:rPr lang="en-US" sz="2000" dirty="0" smtClean="0">
                <a:solidFill>
                  <a:schemeClr val="tx1"/>
                </a:solidFill>
              </a:rPr>
              <a:t>4/18: </a:t>
            </a:r>
            <a:r>
              <a:rPr lang="en-US" sz="2000" dirty="0">
                <a:solidFill>
                  <a:schemeClr val="tx1"/>
                </a:solidFill>
              </a:rPr>
              <a:t>Design Review </a:t>
            </a:r>
            <a:r>
              <a:rPr lang="en-US" sz="2000" dirty="0" smtClean="0">
                <a:solidFill>
                  <a:schemeClr val="tx1"/>
                </a:solidFill>
              </a:rPr>
              <a:t>- Done</a:t>
            </a:r>
          </a:p>
          <a:p>
            <a:pPr marL="342900" indent="-342900" algn="l">
              <a:spcBef>
                <a:spcPts val="1200"/>
              </a:spcBef>
              <a:buSzPts val="2000"/>
              <a:buFont typeface="Arial" pitchFamily="34" charset="0"/>
              <a:buChar char="•"/>
            </a:pPr>
            <a:r>
              <a:rPr lang="en-US" sz="2000" dirty="0" smtClean="0">
                <a:solidFill>
                  <a:srgbClr val="000000"/>
                </a:solidFill>
              </a:rPr>
              <a:t>4/25: </a:t>
            </a:r>
            <a:r>
              <a:rPr lang="en-US" sz="2000" dirty="0">
                <a:solidFill>
                  <a:srgbClr val="000000"/>
                </a:solidFill>
              </a:rPr>
              <a:t>Build Prototype and </a:t>
            </a:r>
            <a:r>
              <a:rPr lang="en-US" sz="2000" dirty="0" smtClean="0">
                <a:solidFill>
                  <a:srgbClr val="000000"/>
                </a:solidFill>
              </a:rPr>
              <a:t>Test - Done</a:t>
            </a:r>
            <a:endParaRPr lang="en-US" sz="2000" dirty="0">
              <a:solidFill>
                <a:srgbClr val="000000"/>
              </a:solidFill>
            </a:endParaRPr>
          </a:p>
          <a:p>
            <a:pPr marL="342900" indent="-342900" algn="l">
              <a:spcBef>
                <a:spcPts val="1200"/>
              </a:spcBef>
              <a:buSzPts val="2000"/>
              <a:buFont typeface="Arial" pitchFamily="34" charset="0"/>
              <a:buChar char="•"/>
            </a:pPr>
            <a:r>
              <a:rPr lang="en-US" sz="2000" dirty="0" smtClean="0">
                <a:solidFill>
                  <a:srgbClr val="000000"/>
                </a:solidFill>
              </a:rPr>
              <a:t>5/11: </a:t>
            </a:r>
            <a:r>
              <a:rPr lang="en-US" sz="2000" dirty="0">
                <a:solidFill>
                  <a:srgbClr val="000000"/>
                </a:solidFill>
              </a:rPr>
              <a:t>Acceptance </a:t>
            </a:r>
            <a:r>
              <a:rPr lang="en-US" sz="2000" dirty="0" smtClean="0">
                <a:solidFill>
                  <a:srgbClr val="000000"/>
                </a:solidFill>
              </a:rPr>
              <a:t>Test - Done</a:t>
            </a:r>
          </a:p>
          <a:p>
            <a:pPr marL="342900" indent="-342900" algn="l">
              <a:spcBef>
                <a:spcPts val="1200"/>
              </a:spcBef>
              <a:buSzPts val="2000"/>
              <a:buFont typeface="Arial" pitchFamily="34" charset="0"/>
              <a:buChar char="•"/>
            </a:pPr>
            <a:r>
              <a:rPr lang="en-US" sz="2000" dirty="0" smtClean="0">
                <a:solidFill>
                  <a:srgbClr val="000000"/>
                </a:solidFill>
              </a:rPr>
              <a:t>5/15-17: Test on </a:t>
            </a:r>
            <a:r>
              <a:rPr lang="en-US" sz="2000" dirty="0" err="1" smtClean="0">
                <a:solidFill>
                  <a:srgbClr val="000000"/>
                </a:solidFill>
              </a:rPr>
              <a:t>Maunakea</a:t>
            </a:r>
            <a:r>
              <a:rPr lang="en-US" sz="2000" dirty="0" smtClean="0">
                <a:solidFill>
                  <a:srgbClr val="000000"/>
                </a:solidFill>
              </a:rPr>
              <a:t> - Done</a:t>
            </a:r>
            <a:endParaRPr lang="en-US" sz="2000" dirty="0">
              <a:solidFill>
                <a:srgbClr val="000000"/>
              </a:solidFill>
            </a:endParaRPr>
          </a:p>
          <a:p>
            <a:pPr marL="342900" indent="-342900" algn="l">
              <a:spcBef>
                <a:spcPts val="1200"/>
              </a:spcBef>
              <a:buSzPts val="2000"/>
              <a:buFont typeface="Arial" pitchFamily="34" charset="0"/>
              <a:buChar char="•"/>
            </a:pPr>
            <a:r>
              <a:rPr lang="en-US" sz="2000" b="1" dirty="0" smtClean="0">
                <a:solidFill>
                  <a:srgbClr val="00B050"/>
                </a:solidFill>
              </a:rPr>
              <a:t>5/24: </a:t>
            </a:r>
            <a:r>
              <a:rPr lang="en-US" sz="2000" b="1" dirty="0">
                <a:solidFill>
                  <a:srgbClr val="00B050"/>
                </a:solidFill>
              </a:rPr>
              <a:t>Project Close and Lessons </a:t>
            </a:r>
            <a:r>
              <a:rPr lang="en-US" sz="2000" b="1" dirty="0" smtClean="0">
                <a:solidFill>
                  <a:srgbClr val="00B050"/>
                </a:solidFill>
              </a:rPr>
              <a:t>Learned</a:t>
            </a:r>
            <a:endParaRPr lang="en-GB" sz="2000" b="1" dirty="0" smtClean="0">
              <a:solidFill>
                <a:srgbClr val="00B050"/>
              </a:solidFill>
            </a:endParaRPr>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49" name="Picture 48"/>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50" name="Picture 49"/>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51" name="Rectangle 50"/>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mtClean="0">
              <a:solidFill>
                <a:srgbClr val="FFFFFF"/>
              </a:solidFill>
              <a:ea typeface="ＭＳ Ｐゴシック" pitchFamily="34" charset="-128"/>
            </a:endParaRPr>
          </a:p>
        </p:txBody>
      </p:sp>
      <p:sp>
        <p:nvSpPr>
          <p:cNvPr id="52" name="Rectangle 51"/>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mtClean="0">
              <a:solidFill>
                <a:srgbClr val="FFFFFF"/>
              </a:solidFill>
              <a:ea typeface="ＭＳ Ｐゴシック" pitchFamily="34" charset="-128"/>
            </a:endParaRPr>
          </a:p>
        </p:txBody>
      </p:sp>
      <p:sp>
        <p:nvSpPr>
          <p:cNvPr id="53" name="Rectangle 52"/>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mtClean="0">
              <a:solidFill>
                <a:srgbClr val="FFFFFF"/>
              </a:solidFill>
              <a:ea typeface="ＭＳ Ｐゴシック" pitchFamily="34" charset="-128"/>
            </a:endParaRPr>
          </a:p>
        </p:txBody>
      </p:sp>
      <p:sp>
        <p:nvSpPr>
          <p:cNvPr id="54" name="Rectangle 53"/>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mtClean="0">
              <a:solidFill>
                <a:srgbClr val="FFFFFF"/>
              </a:solidFill>
              <a:ea typeface="ＭＳ Ｐゴシック" pitchFamily="34" charset="-128"/>
            </a:endParaRPr>
          </a:p>
        </p:txBody>
      </p:sp>
      <p:grpSp>
        <p:nvGrpSpPr>
          <p:cNvPr id="26" name="Group 1"/>
          <p:cNvGrpSpPr>
            <a:grpSpLocks/>
          </p:cNvGrpSpPr>
          <p:nvPr/>
        </p:nvGrpSpPr>
        <p:grpSpPr bwMode="auto">
          <a:xfrm>
            <a:off x="746919" y="4705350"/>
            <a:ext cx="7839075" cy="1924050"/>
            <a:chOff x="-98" y="-63"/>
            <a:chExt cx="823" cy="202"/>
          </a:xfrm>
        </p:grpSpPr>
        <p:sp>
          <p:nvSpPr>
            <p:cNvPr id="27" name="Rectangle 37"/>
            <p:cNvSpPr>
              <a:spLocks noChangeArrowheads="1"/>
            </p:cNvSpPr>
            <p:nvPr/>
          </p:nvSpPr>
          <p:spPr bwMode="auto">
            <a:xfrm>
              <a:off x="39" y="0"/>
              <a:ext cx="579" cy="13"/>
            </a:xfrm>
            <a:prstGeom prst="rect">
              <a:avLst/>
            </a:prstGeom>
            <a:solidFill>
              <a:srgbClr val="FFFFFF"/>
            </a:solidFill>
            <a:ln w="1">
              <a:solidFill>
                <a:srgbClr val="444444"/>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36" descr="Mon 3/13/17"/>
            <p:cNvSpPr>
              <a:spLocks noChangeArrowheads="1"/>
            </p:cNvSpPr>
            <p:nvPr/>
          </p:nvSpPr>
          <p:spPr bwMode="auto">
            <a:xfrm>
              <a:off x="-98" y="-3"/>
              <a:ext cx="131"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Start</a:t>
              </a:r>
              <a:r>
                <a:rPr kumimoji="0" lang="en-US" altLang="en-US" sz="300" b="0" i="0" u="none" strike="noStrike" cap="none" normalizeH="0" baseline="0" smtClean="0">
                  <a:ln>
                    <a:noFill/>
                  </a:ln>
                  <a:solidFill>
                    <a:schemeClr val="tx1"/>
                  </a:solidFill>
                  <a:effectLst/>
                </a:rPr>
                <a:t/>
              </a:r>
              <a:br>
                <a:rPr kumimoji="0" lang="en-US" altLang="en-US" sz="300" b="0" i="0" u="none" strike="noStrike" cap="none" normalizeH="0" baseline="0" smtClean="0">
                  <a:ln>
                    <a:noFill/>
                  </a:ln>
                  <a:solidFill>
                    <a:schemeClr val="tx1"/>
                  </a:solidFill>
                  <a:effectLst/>
                </a:rPr>
              </a:br>
              <a:r>
                <a:rPr kumimoji="0" lang="en-US" altLang="en-US" sz="8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Mon 3/13/17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35" descr="Fri 5/26/17"/>
            <p:cNvSpPr>
              <a:spLocks noChangeArrowheads="1"/>
            </p:cNvSpPr>
            <p:nvPr/>
          </p:nvSpPr>
          <p:spPr bwMode="auto">
            <a:xfrm>
              <a:off x="624" y="-3"/>
              <a:ext cx="101"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Finish</a:t>
              </a:r>
              <a:r>
                <a:rPr kumimoji="0" lang="en-US" altLang="en-US" sz="300" b="0" i="0" u="none" strike="noStrike" cap="none" normalizeH="0" baseline="0" smtClean="0">
                  <a:ln>
                    <a:noFill/>
                  </a:ln>
                  <a:solidFill>
                    <a:schemeClr val="tx1"/>
                  </a:solidFill>
                  <a:effectLst/>
                </a:rPr>
                <a:t/>
              </a:r>
              <a:br>
                <a:rPr kumimoji="0" lang="en-US" altLang="en-US" sz="300" b="0" i="0" u="none" strike="noStrike" cap="none" normalizeH="0" baseline="0" smtClean="0">
                  <a:ln>
                    <a:noFill/>
                  </a:ln>
                  <a:solidFill>
                    <a:schemeClr val="tx1"/>
                  </a:solidFill>
                  <a:effectLst/>
                </a:rPr>
              </a:br>
              <a:r>
                <a:rPr kumimoji="0" lang="en-US" altLang="en-US" sz="8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Fri 5/26/17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34" descr="Mar 26, '17"/>
            <p:cNvSpPr>
              <a:spLocks noChangeArrowheads="1"/>
            </p:cNvSpPr>
            <p:nvPr/>
          </p:nvSpPr>
          <p:spPr bwMode="auto">
            <a:xfrm>
              <a:off x="139" y="-28"/>
              <a:ext cx="103"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8575"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Mar 26, '17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Freeform 33"/>
            <p:cNvSpPr>
              <a:spLocks noChangeArrowheads="1"/>
            </p:cNvSpPr>
            <p:nvPr/>
          </p:nvSpPr>
          <p:spPr bwMode="auto">
            <a:xfrm>
              <a:off x="139" y="-14"/>
              <a:ext cx="0" cy="14"/>
            </a:xfrm>
            <a:custGeom>
              <a:avLst/>
              <a:gdLst>
                <a:gd name="T0" fmla="*/ 14 h 14"/>
                <a:gd name="T1" fmla="*/ 0 h 14"/>
              </a:gdLst>
              <a:ahLst/>
              <a:cxnLst>
                <a:cxn ang="0">
                  <a:pos x="0" y="T0"/>
                </a:cxn>
                <a:cxn ang="0">
                  <a:pos x="0" y="T1"/>
                </a:cxn>
              </a:cxnLst>
              <a:rect l="0" t="0" r="r" b="b"/>
              <a:pathLst>
                <a:path h="14">
                  <a:moveTo>
                    <a:pt x="0" y="14"/>
                  </a:moveTo>
                  <a:lnTo>
                    <a:pt x="0" y="0"/>
                  </a:lnTo>
                </a:path>
              </a:pathLst>
            </a:custGeom>
            <a:solidFill>
              <a:srgbClr val="FFFFFF"/>
            </a:solidFill>
            <a:ln w="1">
              <a:solidFill>
                <a:srgbClr val="4444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2" name="Rectangle 32" descr="Apr 16, '17"/>
            <p:cNvSpPr>
              <a:spLocks noChangeArrowheads="1"/>
            </p:cNvSpPr>
            <p:nvPr/>
          </p:nvSpPr>
          <p:spPr bwMode="auto">
            <a:xfrm>
              <a:off x="301" y="-28"/>
              <a:ext cx="9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8575"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Apr 16, '17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68" name="Freeform 31"/>
            <p:cNvSpPr>
              <a:spLocks noChangeArrowheads="1"/>
            </p:cNvSpPr>
            <p:nvPr/>
          </p:nvSpPr>
          <p:spPr bwMode="auto">
            <a:xfrm>
              <a:off x="301" y="-14"/>
              <a:ext cx="0" cy="14"/>
            </a:xfrm>
            <a:custGeom>
              <a:avLst/>
              <a:gdLst>
                <a:gd name="T0" fmla="*/ 14 h 14"/>
                <a:gd name="T1" fmla="*/ 0 h 14"/>
              </a:gdLst>
              <a:ahLst/>
              <a:cxnLst>
                <a:cxn ang="0">
                  <a:pos x="0" y="T0"/>
                </a:cxn>
                <a:cxn ang="0">
                  <a:pos x="0" y="T1"/>
                </a:cxn>
              </a:cxnLst>
              <a:rect l="0" t="0" r="r" b="b"/>
              <a:pathLst>
                <a:path h="14">
                  <a:moveTo>
                    <a:pt x="0" y="14"/>
                  </a:moveTo>
                  <a:lnTo>
                    <a:pt x="0" y="0"/>
                  </a:lnTo>
                </a:path>
              </a:pathLst>
            </a:custGeom>
            <a:solidFill>
              <a:srgbClr val="FFFFFF"/>
            </a:solidFill>
            <a:ln w="1">
              <a:solidFill>
                <a:srgbClr val="4444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9" name="Rectangle 30" descr="May 7, '17"/>
            <p:cNvSpPr>
              <a:spLocks noChangeArrowheads="1"/>
            </p:cNvSpPr>
            <p:nvPr/>
          </p:nvSpPr>
          <p:spPr bwMode="auto">
            <a:xfrm>
              <a:off x="463" y="-28"/>
              <a:ext cx="95"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8575"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May 7, '17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70" name="Freeform 29"/>
            <p:cNvSpPr>
              <a:spLocks noChangeArrowheads="1"/>
            </p:cNvSpPr>
            <p:nvPr/>
          </p:nvSpPr>
          <p:spPr bwMode="auto">
            <a:xfrm>
              <a:off x="463" y="-14"/>
              <a:ext cx="0" cy="14"/>
            </a:xfrm>
            <a:custGeom>
              <a:avLst/>
              <a:gdLst>
                <a:gd name="T0" fmla="*/ 14 h 14"/>
                <a:gd name="T1" fmla="*/ 0 h 14"/>
              </a:gdLst>
              <a:ahLst/>
              <a:cxnLst>
                <a:cxn ang="0">
                  <a:pos x="0" y="T0"/>
                </a:cxn>
                <a:cxn ang="0">
                  <a:pos x="0" y="T1"/>
                </a:cxn>
              </a:cxnLst>
              <a:rect l="0" t="0" r="r" b="b"/>
              <a:pathLst>
                <a:path h="14">
                  <a:moveTo>
                    <a:pt x="0" y="14"/>
                  </a:moveTo>
                  <a:lnTo>
                    <a:pt x="0" y="0"/>
                  </a:lnTo>
                </a:path>
              </a:pathLst>
            </a:custGeom>
            <a:solidFill>
              <a:srgbClr val="FFFFFF"/>
            </a:solidFill>
            <a:ln w="1">
              <a:solidFill>
                <a:srgbClr val="44444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71" name="Group 26"/>
            <p:cNvGrpSpPr>
              <a:grpSpLocks/>
            </p:cNvGrpSpPr>
            <p:nvPr/>
          </p:nvGrpSpPr>
          <p:grpSpPr bwMode="auto">
            <a:xfrm>
              <a:off x="30" y="5"/>
              <a:ext cx="18" cy="18"/>
              <a:chOff x="0" y="0"/>
              <a:chExt cx="100" cy="100"/>
            </a:xfrm>
          </p:grpSpPr>
          <p:sp>
            <p:nvSpPr>
              <p:cNvPr id="44" name="Freeform 2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172" name="Freeform 25"/>
            <p:cNvSpPr>
              <a:spLocks noChangeArrowheads="1"/>
            </p:cNvSpPr>
            <p:nvPr/>
          </p:nvSpPr>
          <p:spPr bwMode="auto">
            <a:xfrm>
              <a:off x="39" y="18"/>
              <a:ext cx="0" cy="20"/>
            </a:xfrm>
            <a:custGeom>
              <a:avLst/>
              <a:gdLst>
                <a:gd name="T0" fmla="*/ 0 h 20"/>
                <a:gd name="T1" fmla="*/ 20 h 20"/>
              </a:gdLst>
              <a:ahLst/>
              <a:cxnLst>
                <a:cxn ang="0">
                  <a:pos x="0" y="T0"/>
                </a:cxn>
                <a:cxn ang="0">
                  <a:pos x="0" y="T1"/>
                </a:cxn>
              </a:cxnLst>
              <a:rect l="0" t="0" r="r" b="b"/>
              <a:pathLst>
                <a:path h="20">
                  <a:moveTo>
                    <a:pt x="0" y="0"/>
                  </a:moveTo>
                  <a:lnTo>
                    <a:pt x="0" y="2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3" name="Rectangle 24" descr="Kickoff Meeting&#10;Mon 3/13/17"/>
            <p:cNvSpPr>
              <a:spLocks noChangeArrowheads="1"/>
            </p:cNvSpPr>
            <p:nvPr/>
          </p:nvSpPr>
          <p:spPr bwMode="auto">
            <a:xfrm>
              <a:off x="-21" y="38"/>
              <a:ext cx="120"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Kickoff Meeting</a:t>
              </a:r>
              <a:r>
                <a:rPr kumimoji="0" lang="en-US" altLang="en-US" sz="300" b="0" i="0" u="none" strike="noStrike" cap="none" normalizeH="0" baseline="0" smtClean="0">
                  <a:ln>
                    <a:noFill/>
                  </a:ln>
                  <a:solidFill>
                    <a:schemeClr val="tx1"/>
                  </a:solidFill>
                  <a:effectLst/>
                </a:rPr>
                <a:t/>
              </a:r>
              <a:br>
                <a:rPr kumimoji="0" lang="en-US" altLang="en-US" sz="300" b="0" i="0" u="none" strike="noStrike" cap="none" normalizeH="0" baseline="0" smtClean="0">
                  <a:ln>
                    <a:noFill/>
                  </a:ln>
                  <a:solidFill>
                    <a:schemeClr val="tx1"/>
                  </a:solidFill>
                  <a:effectLst/>
                </a:rPr>
              </a:br>
              <a:r>
                <a:rPr kumimoji="0" lang="en-US" altLang="en-US" sz="8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Mon 3/13/17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5174" name="Group 21"/>
            <p:cNvGrpSpPr>
              <a:grpSpLocks/>
            </p:cNvGrpSpPr>
            <p:nvPr/>
          </p:nvGrpSpPr>
          <p:grpSpPr bwMode="auto">
            <a:xfrm>
              <a:off x="315" y="5"/>
              <a:ext cx="18" cy="18"/>
              <a:chOff x="0" y="0"/>
              <a:chExt cx="100" cy="100"/>
            </a:xfrm>
          </p:grpSpPr>
          <p:sp>
            <p:nvSpPr>
              <p:cNvPr id="42" name="Freeform 2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175" name="Freeform 20"/>
            <p:cNvSpPr>
              <a:spLocks noChangeArrowheads="1"/>
            </p:cNvSpPr>
            <p:nvPr/>
          </p:nvSpPr>
          <p:spPr bwMode="auto">
            <a:xfrm>
              <a:off x="324" y="18"/>
              <a:ext cx="0" cy="20"/>
            </a:xfrm>
            <a:custGeom>
              <a:avLst/>
              <a:gdLst>
                <a:gd name="T0" fmla="*/ 0 h 20"/>
                <a:gd name="T1" fmla="*/ 20 h 20"/>
              </a:gdLst>
              <a:ahLst/>
              <a:cxnLst>
                <a:cxn ang="0">
                  <a:pos x="0" y="T0"/>
                </a:cxn>
                <a:cxn ang="0">
                  <a:pos x="0" y="T1"/>
                </a:cxn>
              </a:cxnLst>
              <a:rect l="0" t="0" r="r" b="b"/>
              <a:pathLst>
                <a:path h="20">
                  <a:moveTo>
                    <a:pt x="0" y="0"/>
                  </a:moveTo>
                  <a:lnTo>
                    <a:pt x="0" y="2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6" name="Rectangle 19" descr="Design Review&#10;Tue 4/18/17"/>
            <p:cNvSpPr>
              <a:spLocks noChangeArrowheads="1"/>
            </p:cNvSpPr>
            <p:nvPr/>
          </p:nvSpPr>
          <p:spPr bwMode="auto">
            <a:xfrm>
              <a:off x="244" y="38"/>
              <a:ext cx="160"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Design Review</a:t>
              </a:r>
              <a:r>
                <a:rPr kumimoji="0" lang="en-US" altLang="en-US" sz="300" b="0" i="0" u="none" strike="noStrike" cap="none" normalizeH="0" baseline="0" smtClean="0">
                  <a:ln>
                    <a:noFill/>
                  </a:ln>
                  <a:solidFill>
                    <a:schemeClr val="tx1"/>
                  </a:solidFill>
                  <a:effectLst/>
                </a:rPr>
                <a:t/>
              </a:r>
              <a:br>
                <a:rPr kumimoji="0" lang="en-US" altLang="en-US" sz="300" b="0" i="0" u="none" strike="noStrike" cap="none" normalizeH="0" baseline="0" smtClean="0">
                  <a:ln>
                    <a:noFill/>
                  </a:ln>
                  <a:solidFill>
                    <a:schemeClr val="tx1"/>
                  </a:solidFill>
                  <a:effectLst/>
                </a:rPr>
              </a:br>
              <a:r>
                <a:rPr kumimoji="0" lang="en-US" altLang="en-US" sz="8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Tue 4/18/17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5177" name="Group 16"/>
            <p:cNvGrpSpPr>
              <a:grpSpLocks/>
            </p:cNvGrpSpPr>
            <p:nvPr/>
          </p:nvGrpSpPr>
          <p:grpSpPr bwMode="auto">
            <a:xfrm>
              <a:off x="369" y="5"/>
              <a:ext cx="18" cy="18"/>
              <a:chOff x="0" y="0"/>
              <a:chExt cx="100" cy="100"/>
            </a:xfrm>
          </p:grpSpPr>
          <p:sp>
            <p:nvSpPr>
              <p:cNvPr id="40" name="Freeform 1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178" name="Freeform 15"/>
            <p:cNvSpPr>
              <a:spLocks noChangeArrowheads="1"/>
            </p:cNvSpPr>
            <p:nvPr/>
          </p:nvSpPr>
          <p:spPr bwMode="auto">
            <a:xfrm>
              <a:off x="378" y="18"/>
              <a:ext cx="0" cy="20"/>
            </a:xfrm>
            <a:custGeom>
              <a:avLst/>
              <a:gdLst>
                <a:gd name="T0" fmla="*/ 0 h 20"/>
                <a:gd name="T1" fmla="*/ 20 h 20"/>
              </a:gdLst>
              <a:ahLst/>
              <a:cxnLst>
                <a:cxn ang="0">
                  <a:pos x="0" y="T0"/>
                </a:cxn>
                <a:cxn ang="0">
                  <a:pos x="0" y="T1"/>
                </a:cxn>
              </a:cxnLst>
              <a:rect l="0" t="0" r="r" b="b"/>
              <a:pathLst>
                <a:path h="20">
                  <a:moveTo>
                    <a:pt x="0" y="0"/>
                  </a:moveTo>
                  <a:lnTo>
                    <a:pt x="0" y="2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9" name="Rectangle 14" descr="Complete Prototype and Test&#10;Tue 4/25/17"/>
            <p:cNvSpPr>
              <a:spLocks noChangeArrowheads="1"/>
            </p:cNvSpPr>
            <p:nvPr/>
          </p:nvSpPr>
          <p:spPr bwMode="auto">
            <a:xfrm>
              <a:off x="299" y="77"/>
              <a:ext cx="157" cy="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444444"/>
                  </a:solidFill>
                  <a:effectLst/>
                  <a:latin typeface="Segoe UI" panose="020B0502040204020203" pitchFamily="34" charset="0"/>
                  <a:cs typeface="Segoe UI" panose="020B0502040204020203" pitchFamily="34" charset="0"/>
                </a:rPr>
                <a:t>Complete Prototype and Test</a:t>
              </a:r>
              <a:r>
                <a:rPr kumimoji="0" lang="en-US" altLang="en-US" sz="300" b="0" i="0" u="none" strike="noStrike" cap="none" normalizeH="0" baseline="0" dirty="0" smtClean="0">
                  <a:ln>
                    <a:noFill/>
                  </a:ln>
                  <a:solidFill>
                    <a:schemeClr val="tx1"/>
                  </a:solidFill>
                  <a:effectLst/>
                </a:rPr>
                <a:t/>
              </a:r>
              <a:br>
                <a:rPr kumimoji="0" lang="en-US" altLang="en-US" sz="300" b="0" i="0" u="none" strike="noStrike" cap="none" normalizeH="0" baseline="0" dirty="0" smtClean="0">
                  <a:ln>
                    <a:noFill/>
                  </a:ln>
                  <a:solidFill>
                    <a:schemeClr val="tx1"/>
                  </a:solidFill>
                  <a:effectLst/>
                </a:rPr>
              </a:br>
              <a:r>
                <a:rPr kumimoji="0" lang="en-US" altLang="en-US" sz="800" b="0" i="0" u="none" strike="noStrike" cap="none" normalizeH="0" baseline="0" dirty="0" smtClean="0">
                  <a:ln>
                    <a:noFill/>
                  </a:ln>
                  <a:solidFill>
                    <a:srgbClr val="444444"/>
                  </a:solidFill>
                  <a:effectLst/>
                  <a:latin typeface="Segoe UI" panose="020B0502040204020203" pitchFamily="34" charset="0"/>
                  <a:cs typeface="Segoe UI" panose="020B0502040204020203" pitchFamily="34" charset="0"/>
                </a:rPr>
                <a:t>Tue 4/25/17</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nvGrpSpPr>
            <p:cNvPr id="5180" name="Group 11"/>
            <p:cNvGrpSpPr>
              <a:grpSpLocks/>
            </p:cNvGrpSpPr>
            <p:nvPr/>
          </p:nvGrpSpPr>
          <p:grpSpPr bwMode="auto">
            <a:xfrm>
              <a:off x="493" y="5"/>
              <a:ext cx="18" cy="18"/>
              <a:chOff x="0" y="0"/>
              <a:chExt cx="100" cy="100"/>
            </a:xfrm>
          </p:grpSpPr>
          <p:sp>
            <p:nvSpPr>
              <p:cNvPr id="38" name="Freeform 13"/>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181" name="Freeform 10"/>
            <p:cNvSpPr>
              <a:spLocks noChangeArrowheads="1"/>
            </p:cNvSpPr>
            <p:nvPr/>
          </p:nvSpPr>
          <p:spPr bwMode="auto">
            <a:xfrm>
              <a:off x="502" y="18"/>
              <a:ext cx="0" cy="20"/>
            </a:xfrm>
            <a:custGeom>
              <a:avLst/>
              <a:gdLst>
                <a:gd name="T0" fmla="*/ 0 h 20"/>
                <a:gd name="T1" fmla="*/ 20 h 20"/>
              </a:gdLst>
              <a:ahLst/>
              <a:cxnLst>
                <a:cxn ang="0">
                  <a:pos x="0" y="T0"/>
                </a:cxn>
                <a:cxn ang="0">
                  <a:pos x="0" y="T1"/>
                </a:cxn>
              </a:cxnLst>
              <a:rect l="0" t="0" r="r" b="b"/>
              <a:pathLst>
                <a:path h="20">
                  <a:moveTo>
                    <a:pt x="0" y="0"/>
                  </a:moveTo>
                  <a:lnTo>
                    <a:pt x="0" y="2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2" name="Rectangle 9" descr="Acceptance Test&#10;Thu 5/11/17"/>
            <p:cNvSpPr>
              <a:spLocks noChangeArrowheads="1"/>
            </p:cNvSpPr>
            <p:nvPr/>
          </p:nvSpPr>
          <p:spPr bwMode="auto">
            <a:xfrm>
              <a:off x="438" y="38"/>
              <a:ext cx="128"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Acceptance Test</a:t>
              </a:r>
              <a:r>
                <a:rPr kumimoji="0" lang="en-US" altLang="en-US" sz="300" b="0" i="0" u="none" strike="noStrike" cap="none" normalizeH="0" baseline="0" smtClean="0">
                  <a:ln>
                    <a:noFill/>
                  </a:ln>
                  <a:solidFill>
                    <a:schemeClr val="tx1"/>
                  </a:solidFill>
                  <a:effectLst/>
                </a:rPr>
                <a:t/>
              </a:r>
              <a:br>
                <a:rPr kumimoji="0" lang="en-US" altLang="en-US" sz="300" b="0" i="0" u="none" strike="noStrike" cap="none" normalizeH="0" baseline="0" smtClean="0">
                  <a:ln>
                    <a:noFill/>
                  </a:ln>
                  <a:solidFill>
                    <a:schemeClr val="tx1"/>
                  </a:solidFill>
                  <a:effectLst/>
                </a:rPr>
              </a:br>
              <a:r>
                <a:rPr kumimoji="0" lang="en-US" altLang="en-US" sz="800" b="0" i="0" u="none" strike="noStrike" cap="none" normalizeH="0" baseline="0" smtClean="0">
                  <a:ln>
                    <a:noFill/>
                  </a:ln>
                  <a:solidFill>
                    <a:srgbClr val="444444"/>
                  </a:solidFill>
                  <a:effectLst/>
                  <a:latin typeface="Segoe UI" panose="020B0502040204020203" pitchFamily="34" charset="0"/>
                  <a:cs typeface="Segoe UI" panose="020B0502040204020203" pitchFamily="34" charset="0"/>
                </a:rPr>
                <a:t>Thu 5/11/17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nvGrpSpPr>
            <p:cNvPr id="5183" name="Group 6"/>
            <p:cNvGrpSpPr>
              <a:grpSpLocks/>
            </p:cNvGrpSpPr>
            <p:nvPr/>
          </p:nvGrpSpPr>
          <p:grpSpPr bwMode="auto">
            <a:xfrm>
              <a:off x="593" y="5"/>
              <a:ext cx="18" cy="18"/>
              <a:chOff x="0" y="0"/>
              <a:chExt cx="100" cy="100"/>
            </a:xfrm>
          </p:grpSpPr>
          <p:sp>
            <p:nvSpPr>
              <p:cNvPr id="36" name="Freeform 8"/>
              <p:cNvSpPr>
                <a:spLocks noChangeArrowheads="1"/>
              </p:cNvSpPr>
              <p:nvPr/>
            </p:nvSpPr>
            <p:spPr bwMode="auto">
              <a:xfrm>
                <a:off x="0" y="0"/>
                <a:ext cx="100" cy="100"/>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Lst>
                <a:ahLst/>
                <a:cxnLst>
                  <a:cxn ang="0">
                    <a:pos x="T0" y="T1"/>
                  </a:cxn>
                  <a:cxn ang="0">
                    <a:pos x="T2" y="T3"/>
                  </a:cxn>
                  <a:cxn ang="0">
                    <a:pos x="T4" y="T5"/>
                  </a:cxn>
                  <a:cxn ang="0">
                    <a:pos x="T6" y="T7"/>
                  </a:cxn>
                  <a:cxn ang="0">
                    <a:pos x="T8" y="T9"/>
                  </a:cxn>
                </a:cxnLst>
                <a:rect l="0" t="0" r="r" b="b"/>
                <a:pathLst>
                  <a:path w="100" h="100">
                    <a:moveTo>
                      <a:pt x="50" y="0"/>
                    </a:moveTo>
                    <a:lnTo>
                      <a:pt x="100" y="50"/>
                    </a:lnTo>
                    <a:lnTo>
                      <a:pt x="50" y="100"/>
                    </a:lnTo>
                    <a:lnTo>
                      <a:pt x="0" y="50"/>
                    </a:lnTo>
                    <a:lnTo>
                      <a:pt x="5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p:cNvSpPr>
                <a:spLocks noChangeArrowheads="1"/>
              </p:cNvSpPr>
              <p:nvPr/>
            </p:nvSpPr>
            <p:spPr bwMode="auto">
              <a:xfrm>
                <a:off x="25" y="25"/>
                <a:ext cx="50" cy="50"/>
              </a:xfrm>
              <a:custGeom>
                <a:avLst/>
                <a:gdLst>
                  <a:gd name="T0" fmla="*/ 25 w 50"/>
                  <a:gd name="T1" fmla="*/ 0 h 50"/>
                  <a:gd name="T2" fmla="*/ 50 w 50"/>
                  <a:gd name="T3" fmla="*/ 25 h 50"/>
                  <a:gd name="T4" fmla="*/ 25 w 50"/>
                  <a:gd name="T5" fmla="*/ 50 h 50"/>
                  <a:gd name="T6" fmla="*/ 0 w 50"/>
                  <a:gd name="T7" fmla="*/ 25 h 50"/>
                  <a:gd name="T8" fmla="*/ 25 w 50"/>
                  <a:gd name="T9" fmla="*/ 0 h 50"/>
                </a:gdLst>
                <a:ahLst/>
                <a:cxnLst>
                  <a:cxn ang="0">
                    <a:pos x="T0" y="T1"/>
                  </a:cxn>
                  <a:cxn ang="0">
                    <a:pos x="T2" y="T3"/>
                  </a:cxn>
                  <a:cxn ang="0">
                    <a:pos x="T4" y="T5"/>
                  </a:cxn>
                  <a:cxn ang="0">
                    <a:pos x="T6" y="T7"/>
                  </a:cxn>
                  <a:cxn ang="0">
                    <a:pos x="T8" y="T9"/>
                  </a:cxn>
                </a:cxnLst>
                <a:rect l="0" t="0" r="r" b="b"/>
                <a:pathLst>
                  <a:path w="50" h="50">
                    <a:moveTo>
                      <a:pt x="25" y="0"/>
                    </a:moveTo>
                    <a:lnTo>
                      <a:pt x="50" y="25"/>
                    </a:lnTo>
                    <a:lnTo>
                      <a:pt x="25" y="50"/>
                    </a:lnTo>
                    <a:lnTo>
                      <a:pt x="0" y="25"/>
                    </a:lnTo>
                    <a:lnTo>
                      <a:pt x="25" y="0"/>
                    </a:lnTo>
                  </a:path>
                </a:pathLst>
              </a:custGeom>
              <a:solidFill>
                <a:srgbClr val="444444"/>
              </a:solidFill>
              <a:ln w="1">
                <a:solidFill>
                  <a:srgbClr val="444444"/>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Freeform 5"/>
            <p:cNvSpPr>
              <a:spLocks noChangeArrowheads="1"/>
            </p:cNvSpPr>
            <p:nvPr/>
          </p:nvSpPr>
          <p:spPr bwMode="auto">
            <a:xfrm>
              <a:off x="602" y="18"/>
              <a:ext cx="0" cy="20"/>
            </a:xfrm>
            <a:custGeom>
              <a:avLst/>
              <a:gdLst>
                <a:gd name="T0" fmla="*/ 0 h 20"/>
                <a:gd name="T1" fmla="*/ 20 h 20"/>
              </a:gdLst>
              <a:ahLst/>
              <a:cxnLst>
                <a:cxn ang="0">
                  <a:pos x="0" y="T0"/>
                </a:cxn>
                <a:cxn ang="0">
                  <a:pos x="0" y="T1"/>
                </a:cxn>
              </a:cxnLst>
              <a:rect l="0" t="0" r="r" b="b"/>
              <a:pathLst>
                <a:path h="20">
                  <a:moveTo>
                    <a:pt x="0" y="0"/>
                  </a:moveTo>
                  <a:lnTo>
                    <a:pt x="0" y="20"/>
                  </a:lnTo>
                </a:path>
              </a:pathLst>
            </a:custGeom>
            <a:solidFill>
              <a:srgbClr val="FFFFFF"/>
            </a:solidFill>
            <a:ln w="1">
              <a:solidFill>
                <a:srgbClr val="84848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Rectangle 4" descr="Project Close and Lessons Learned&#10;Wed 5/24/17"/>
            <p:cNvSpPr>
              <a:spLocks noChangeArrowheads="1"/>
            </p:cNvSpPr>
            <p:nvPr/>
          </p:nvSpPr>
          <p:spPr bwMode="auto">
            <a:xfrm>
              <a:off x="531" y="77"/>
              <a:ext cx="144"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444444"/>
                  </a:solidFill>
                  <a:effectLst/>
                  <a:latin typeface="Segoe UI" panose="020B0502040204020203" pitchFamily="34" charset="0"/>
                  <a:cs typeface="Segoe UI" panose="020B0502040204020203" pitchFamily="34" charset="0"/>
                </a:rPr>
                <a:t>Project Close and Lessons Learned</a:t>
              </a:r>
              <a:r>
                <a:rPr kumimoji="0" lang="en-US" altLang="en-US" sz="300" b="0" i="0" u="none" strike="noStrike" cap="none" normalizeH="0" baseline="0" dirty="0" smtClean="0">
                  <a:ln>
                    <a:noFill/>
                  </a:ln>
                  <a:solidFill>
                    <a:schemeClr val="tx1"/>
                  </a:solidFill>
                  <a:effectLst/>
                </a:rPr>
                <a:t/>
              </a:r>
              <a:br>
                <a:rPr kumimoji="0" lang="en-US" altLang="en-US" sz="300" b="0" i="0" u="none" strike="noStrike" cap="none" normalizeH="0" baseline="0" dirty="0" smtClean="0">
                  <a:ln>
                    <a:noFill/>
                  </a:ln>
                  <a:solidFill>
                    <a:schemeClr val="tx1"/>
                  </a:solidFill>
                  <a:effectLst/>
                </a:rPr>
              </a:br>
              <a:r>
                <a:rPr kumimoji="0" lang="en-US" altLang="en-US" sz="800" b="0" i="0" u="none" strike="noStrike" cap="none" normalizeH="0" baseline="0" dirty="0" smtClean="0">
                  <a:ln>
                    <a:noFill/>
                  </a:ln>
                  <a:solidFill>
                    <a:srgbClr val="444444"/>
                  </a:solidFill>
                  <a:effectLst/>
                  <a:latin typeface="Segoe UI" panose="020B0502040204020203" pitchFamily="34" charset="0"/>
                  <a:cs typeface="Segoe UI" panose="020B0502040204020203" pitchFamily="34" charset="0"/>
                </a:rPr>
                <a:t>Wed 5/24/17</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AutoShape 3" descr="Today"/>
            <p:cNvSpPr>
              <a:spLocks noChangeArrowheads="1"/>
            </p:cNvSpPr>
            <p:nvPr/>
          </p:nvSpPr>
          <p:spPr bwMode="auto">
            <a:xfrm>
              <a:off x="564" y="-63"/>
              <a:ext cx="76" cy="28"/>
            </a:xfrm>
            <a:prstGeom prst="roundRect">
              <a:avLst>
                <a:gd name="adj" fmla="val 10000"/>
              </a:avLst>
            </a:prstGeom>
            <a:solidFill>
              <a:srgbClr val="3175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smtClean="0">
                  <a:ln>
                    <a:noFill/>
                  </a:ln>
                  <a:solidFill>
                    <a:srgbClr val="FFFFFF"/>
                  </a:solidFill>
                  <a:effectLst/>
                  <a:latin typeface="Segoe UI" panose="020B0502040204020203" pitchFamily="34" charset="0"/>
                  <a:cs typeface="Segoe UI" panose="020B0502040204020203" pitchFamily="34" charset="0"/>
                </a:rPr>
                <a:t>Today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Freeform 2"/>
            <p:cNvSpPr>
              <a:spLocks noChangeArrowheads="1"/>
            </p:cNvSpPr>
            <p:nvPr/>
          </p:nvSpPr>
          <p:spPr bwMode="auto">
            <a:xfrm>
              <a:off x="602" y="-35"/>
              <a:ext cx="0" cy="48"/>
            </a:xfrm>
            <a:custGeom>
              <a:avLst/>
              <a:gdLst>
                <a:gd name="T0" fmla="*/ 0 h 48"/>
                <a:gd name="T1" fmla="*/ 48 h 48"/>
              </a:gdLst>
              <a:ahLst/>
              <a:cxnLst>
                <a:cxn ang="0">
                  <a:pos x="0" y="T0"/>
                </a:cxn>
                <a:cxn ang="0">
                  <a:pos x="0" y="T1"/>
                </a:cxn>
              </a:cxnLst>
              <a:rect l="0" t="0" r="r" b="b"/>
              <a:pathLst>
                <a:path h="48">
                  <a:moveTo>
                    <a:pt x="0" y="0"/>
                  </a:moveTo>
                  <a:lnTo>
                    <a:pt x="0" y="48"/>
                  </a:lnTo>
                </a:path>
              </a:pathLst>
            </a:custGeom>
            <a:solidFill>
              <a:srgbClr val="FFFFFF"/>
            </a:solidFill>
            <a:ln w="3">
              <a:solidFill>
                <a:srgbClr val="31752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621871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8</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Acceptance Test Results (1 of 2)</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graphicFrame>
        <p:nvGraphicFramePr>
          <p:cNvPr id="4" name="Tabella 3"/>
          <p:cNvGraphicFramePr>
            <a:graphicFrameLocks noGrp="1"/>
          </p:cNvGraphicFramePr>
          <p:nvPr>
            <p:extLst/>
          </p:nvPr>
        </p:nvGraphicFramePr>
        <p:xfrm>
          <a:off x="785813" y="1938341"/>
          <a:ext cx="7770812" cy="4140876"/>
        </p:xfrm>
        <a:graphic>
          <a:graphicData uri="http://schemas.openxmlformats.org/drawingml/2006/table">
            <a:tbl>
              <a:tblPr firstRow="1" bandRow="1">
                <a:tableStyleId>{5C22544A-7EE6-4342-B048-85BDC9FD1C3A}</a:tableStyleId>
              </a:tblPr>
              <a:tblGrid>
                <a:gridCol w="299820">
                  <a:extLst>
                    <a:ext uri="{9D8B030D-6E8A-4147-A177-3AD203B41FA5}">
                      <a16:colId xmlns:a16="http://schemas.microsoft.com/office/drawing/2014/main" val="20000"/>
                    </a:ext>
                  </a:extLst>
                </a:gridCol>
                <a:gridCol w="410811">
                  <a:extLst>
                    <a:ext uri="{9D8B030D-6E8A-4147-A177-3AD203B41FA5}">
                      <a16:colId xmlns:a16="http://schemas.microsoft.com/office/drawing/2014/main" val="20001"/>
                    </a:ext>
                  </a:extLst>
                </a:gridCol>
                <a:gridCol w="2349551">
                  <a:extLst>
                    <a:ext uri="{9D8B030D-6E8A-4147-A177-3AD203B41FA5}">
                      <a16:colId xmlns:a16="http://schemas.microsoft.com/office/drawing/2014/main" val="20002"/>
                    </a:ext>
                  </a:extLst>
                </a:gridCol>
                <a:gridCol w="700247">
                  <a:extLst>
                    <a:ext uri="{9D8B030D-6E8A-4147-A177-3AD203B41FA5}">
                      <a16:colId xmlns:a16="http://schemas.microsoft.com/office/drawing/2014/main" val="20003"/>
                    </a:ext>
                  </a:extLst>
                </a:gridCol>
                <a:gridCol w="2568943">
                  <a:extLst>
                    <a:ext uri="{9D8B030D-6E8A-4147-A177-3AD203B41FA5}">
                      <a16:colId xmlns:a16="http://schemas.microsoft.com/office/drawing/2014/main" val="20004"/>
                    </a:ext>
                  </a:extLst>
                </a:gridCol>
                <a:gridCol w="821621">
                  <a:extLst>
                    <a:ext uri="{9D8B030D-6E8A-4147-A177-3AD203B41FA5}">
                      <a16:colId xmlns:a16="http://schemas.microsoft.com/office/drawing/2014/main" val="20005"/>
                    </a:ext>
                  </a:extLst>
                </a:gridCol>
                <a:gridCol w="619819">
                  <a:extLst>
                    <a:ext uri="{9D8B030D-6E8A-4147-A177-3AD203B41FA5}">
                      <a16:colId xmlns:a16="http://schemas.microsoft.com/office/drawing/2014/main" val="20006"/>
                    </a:ext>
                  </a:extLst>
                </a:gridCol>
              </a:tblGrid>
              <a:tr h="366977">
                <a:tc>
                  <a:txBody>
                    <a:bodyPr/>
                    <a:lstStyle/>
                    <a:p>
                      <a:pPr algn="l">
                        <a:lnSpc>
                          <a:spcPct val="107000"/>
                        </a:lnSpc>
                        <a:spcAft>
                          <a:spcPts val="800"/>
                        </a:spcAft>
                      </a:pPr>
                      <a:r>
                        <a:rPr lang="it-IT" sz="1050" b="0" dirty="0">
                          <a:effectLst/>
                          <a:latin typeface="+mn-lt"/>
                        </a:rPr>
                        <a:t>#</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a:effectLst/>
                          <a:latin typeface="+mn-lt"/>
                        </a:rPr>
                        <a:t>ID</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dirty="0" err="1">
                          <a:effectLst/>
                          <a:latin typeface="+mn-lt"/>
                        </a:rPr>
                        <a:t>Specification</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a:effectLst/>
                          <a:latin typeface="+mn-lt"/>
                        </a:rPr>
                        <a:t>Type</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dirty="0">
                          <a:effectLst/>
                          <a:latin typeface="+mn-lt"/>
                        </a:rPr>
                        <a:t>Test Method</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dirty="0" err="1">
                          <a:effectLst/>
                          <a:latin typeface="+mn-lt"/>
                        </a:rPr>
                        <a:t>Verification</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ctr">
                        <a:lnSpc>
                          <a:spcPct val="107000"/>
                        </a:lnSpc>
                        <a:spcAft>
                          <a:spcPts val="800"/>
                        </a:spcAft>
                      </a:pPr>
                      <a:r>
                        <a:rPr lang="it-IT" sz="1050" b="0" dirty="0">
                          <a:effectLst/>
                          <a:latin typeface="+mn-lt"/>
                        </a:rPr>
                        <a:t> Pass/</a:t>
                      </a:r>
                      <a:r>
                        <a:rPr lang="it-IT" sz="1050" b="0" dirty="0" err="1">
                          <a:effectLst/>
                          <a:latin typeface="+mn-lt"/>
                        </a:rPr>
                        <a:t>Fail</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0"/>
                  </a:ext>
                </a:extLst>
              </a:tr>
              <a:tr h="631065">
                <a:tc>
                  <a:txBody>
                    <a:bodyPr/>
                    <a:lstStyle/>
                    <a:p>
                      <a:pPr algn="l">
                        <a:lnSpc>
                          <a:spcPct val="107000"/>
                        </a:lnSpc>
                        <a:spcAft>
                          <a:spcPts val="800"/>
                        </a:spcAft>
                      </a:pPr>
                      <a:r>
                        <a:rPr lang="en-US" sz="1050" b="0">
                          <a:effectLst/>
                          <a:latin typeface="+mn-lt"/>
                        </a:rPr>
                        <a:t>1</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a:effectLst/>
                          <a:latin typeface="+mn-lt"/>
                        </a:rPr>
                        <a:t>SW2</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en-US" sz="1050" b="0" dirty="0">
                          <a:effectLst/>
                          <a:latin typeface="+mn-lt"/>
                        </a:rPr>
                        <a:t>Shall be able to </a:t>
                      </a:r>
                      <a:r>
                        <a:rPr lang="en-US" sz="1050" b="0" u="sng" dirty="0">
                          <a:effectLst/>
                          <a:latin typeface="+mn-lt"/>
                        </a:rPr>
                        <a:t>turn on and off</a:t>
                      </a:r>
                      <a:r>
                        <a:rPr lang="en-US" sz="1050" b="0" dirty="0">
                          <a:effectLst/>
                          <a:latin typeface="+mn-lt"/>
                        </a:rPr>
                        <a:t> manually</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a:effectLst/>
                          <a:latin typeface="+mn-lt"/>
                        </a:rPr>
                        <a:t>Software</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en-US" sz="1050" b="0" dirty="0">
                          <a:effectLst/>
                          <a:latin typeface="+mn-lt"/>
                        </a:rPr>
                        <a:t>Turn on and off the Particle Detector Program from the </a:t>
                      </a:r>
                      <a:r>
                        <a:rPr lang="en-US" sz="1050" b="0" dirty="0" err="1" smtClean="0">
                          <a:effectLst/>
                          <a:latin typeface="+mn-lt"/>
                        </a:rPr>
                        <a:t>LXTerminal</a:t>
                      </a:r>
                      <a:r>
                        <a:rPr lang="en-US" sz="1050" b="0" dirty="0" smtClean="0">
                          <a:effectLst/>
                          <a:latin typeface="+mn-lt"/>
                        </a:rPr>
                        <a:t> </a:t>
                      </a:r>
                      <a:r>
                        <a:rPr lang="en-US" sz="1050" b="0" dirty="0">
                          <a:effectLst/>
                          <a:latin typeface="+mn-lt"/>
                        </a:rPr>
                        <a:t>of Raspberry</a:t>
                      </a:r>
                      <a:br>
                        <a:rPr lang="en-US" sz="1050" b="0" dirty="0">
                          <a:effectLst/>
                          <a:latin typeface="+mn-lt"/>
                        </a:rPr>
                      </a:br>
                      <a:r>
                        <a:rPr lang="en-US" sz="1050" b="0" dirty="0">
                          <a:effectLst/>
                          <a:latin typeface="+mn-lt"/>
                        </a:rPr>
                        <a:t>(</a:t>
                      </a:r>
                      <a:r>
                        <a:rPr lang="en-US" sz="1050" b="0" u="sng" dirty="0">
                          <a:effectLst/>
                          <a:latin typeface="+mn-lt"/>
                        </a:rPr>
                        <a:t>Desktop</a:t>
                      </a:r>
                      <a:r>
                        <a:rPr lang="en-US" sz="1050" b="0" dirty="0">
                          <a:effectLst/>
                          <a:latin typeface="+mn-lt"/>
                        </a:rPr>
                        <a:t> Mode)</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a:effectLst/>
                          <a:latin typeface="+mn-lt"/>
                        </a:rPr>
                        <a:t>Test</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ctr">
                        <a:lnSpc>
                          <a:spcPct val="107000"/>
                        </a:lnSpc>
                        <a:spcAft>
                          <a:spcPts val="800"/>
                        </a:spcAft>
                      </a:pPr>
                      <a:r>
                        <a:rPr lang="it-IT" sz="1050" b="0" dirty="0">
                          <a:effectLst/>
                          <a:latin typeface="+mn-lt"/>
                        </a:rPr>
                        <a:t> </a:t>
                      </a:r>
                      <a:r>
                        <a:rPr lang="it-IT" sz="1050" b="0" dirty="0" smtClean="0">
                          <a:effectLst/>
                          <a:latin typeface="+mn-lt"/>
                          <a:ea typeface="Calibri" panose="020F0502020204030204" pitchFamily="34" charset="0"/>
                          <a:cs typeface="Times New Roman" panose="02020603050405020304" pitchFamily="18" charset="0"/>
                        </a:rPr>
                        <a:t>Yes</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1"/>
                  </a:ext>
                </a:extLst>
              </a:tr>
              <a:tr h="606888">
                <a:tc>
                  <a:txBody>
                    <a:bodyPr/>
                    <a:lstStyle/>
                    <a:p>
                      <a:pPr algn="l">
                        <a:lnSpc>
                          <a:spcPct val="107000"/>
                        </a:lnSpc>
                        <a:spcAft>
                          <a:spcPts val="800"/>
                        </a:spcAft>
                      </a:pPr>
                      <a:r>
                        <a:rPr lang="en-US" sz="1050" b="0">
                          <a:effectLst/>
                          <a:latin typeface="+mn-lt"/>
                        </a:rPr>
                        <a:t>2</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a:effectLst/>
                          <a:latin typeface="+mn-lt"/>
                        </a:rPr>
                        <a:t>SW3</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en-US" sz="1050" b="0" dirty="0">
                          <a:effectLst/>
                          <a:latin typeface="+mn-lt"/>
                        </a:rPr>
                        <a:t>Shall be able to </a:t>
                      </a:r>
                      <a:r>
                        <a:rPr lang="en-US" sz="1050" b="0" u="sng" dirty="0">
                          <a:effectLst/>
                          <a:latin typeface="+mn-lt"/>
                        </a:rPr>
                        <a:t>turn on and off</a:t>
                      </a:r>
                      <a:r>
                        <a:rPr lang="en-US" sz="1050" b="0" dirty="0">
                          <a:effectLst/>
                          <a:latin typeface="+mn-lt"/>
                        </a:rPr>
                        <a:t>, without keyboard/mouse and monitor (Headless mode)</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a:effectLst/>
                          <a:latin typeface="+mn-lt"/>
                        </a:rPr>
                        <a:t>Software</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en-US" sz="1050" b="0" dirty="0">
                          <a:effectLst/>
                          <a:latin typeface="+mn-lt"/>
                        </a:rPr>
                        <a:t>External battery pack + </a:t>
                      </a:r>
                      <a:r>
                        <a:rPr lang="en-US" sz="1050" b="0" u="sng" dirty="0">
                          <a:effectLst/>
                          <a:latin typeface="+mn-lt"/>
                        </a:rPr>
                        <a:t>Headless</a:t>
                      </a:r>
                      <a:r>
                        <a:rPr lang="en-US" sz="1050" b="0" dirty="0">
                          <a:effectLst/>
                          <a:latin typeface="+mn-lt"/>
                        </a:rPr>
                        <a:t> Mode (Access Point) </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dirty="0">
                          <a:effectLst/>
                          <a:latin typeface="+mn-lt"/>
                        </a:rPr>
                        <a:t>Test</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ctr">
                        <a:lnSpc>
                          <a:spcPct val="107000"/>
                        </a:lnSpc>
                        <a:spcAft>
                          <a:spcPts val="800"/>
                        </a:spcAft>
                      </a:pPr>
                      <a:r>
                        <a:rPr lang="it-IT" sz="1050" b="0" dirty="0">
                          <a:effectLst/>
                          <a:latin typeface="+mn-lt"/>
                        </a:rPr>
                        <a:t> </a:t>
                      </a:r>
                      <a:r>
                        <a:rPr lang="it-IT" sz="1050" b="0" dirty="0" smtClean="0">
                          <a:effectLst/>
                          <a:latin typeface="+mn-lt"/>
                          <a:ea typeface="Calibri" panose="020F0502020204030204" pitchFamily="34" charset="0"/>
                          <a:cs typeface="Times New Roman" panose="02020603050405020304" pitchFamily="18" charset="0"/>
                        </a:rPr>
                        <a:t>Yes</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2"/>
                  </a:ext>
                </a:extLst>
              </a:tr>
              <a:tr h="429464">
                <a:tc>
                  <a:txBody>
                    <a:bodyPr/>
                    <a:lstStyle/>
                    <a:p>
                      <a:pPr algn="l">
                        <a:lnSpc>
                          <a:spcPct val="107000"/>
                        </a:lnSpc>
                        <a:spcAft>
                          <a:spcPts val="800"/>
                        </a:spcAft>
                      </a:pPr>
                      <a:r>
                        <a:rPr lang="it-IT" sz="1050" b="0">
                          <a:effectLst/>
                          <a:latin typeface="+mn-lt"/>
                        </a:rPr>
                        <a:t>3</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a:effectLst/>
                          <a:latin typeface="+mn-lt"/>
                        </a:rPr>
                        <a:t>HW2</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en-US" sz="1050" b="0">
                          <a:effectLst/>
                          <a:latin typeface="+mn-lt"/>
                        </a:rPr>
                        <a:t>Shall  have a button that </a:t>
                      </a:r>
                      <a:r>
                        <a:rPr lang="en-US" sz="1050" b="0" u="sng">
                          <a:effectLst/>
                          <a:latin typeface="+mn-lt"/>
                        </a:rPr>
                        <a:t>starts</a:t>
                      </a:r>
                      <a:r>
                        <a:rPr lang="en-US" sz="1050" b="0">
                          <a:effectLst/>
                          <a:latin typeface="+mn-lt"/>
                        </a:rPr>
                        <a:t> the detection program</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a:effectLst/>
                          <a:latin typeface="+mn-lt"/>
                        </a:rPr>
                        <a:t>Hardware</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en-US" sz="1050" b="0" dirty="0">
                          <a:effectLst/>
                          <a:latin typeface="+mn-lt"/>
                        </a:rPr>
                        <a:t>Use your </a:t>
                      </a:r>
                      <a:r>
                        <a:rPr lang="en-US" sz="1050" b="0" u="sng" dirty="0">
                          <a:effectLst/>
                          <a:latin typeface="+mn-lt"/>
                        </a:rPr>
                        <a:t>Phone</a:t>
                      </a:r>
                      <a:r>
                        <a:rPr lang="en-US" sz="1050" b="0" dirty="0">
                          <a:effectLst/>
                          <a:latin typeface="+mn-lt"/>
                        </a:rPr>
                        <a:t> (before spec SW2 is needed)</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800"/>
                        </a:spcAft>
                      </a:pPr>
                      <a:r>
                        <a:rPr lang="it-IT" sz="1050" b="0" dirty="0">
                          <a:effectLst/>
                          <a:latin typeface="+mn-lt"/>
                        </a:rPr>
                        <a:t>Test</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ctr">
                        <a:lnSpc>
                          <a:spcPct val="107000"/>
                        </a:lnSpc>
                        <a:spcAft>
                          <a:spcPts val="800"/>
                        </a:spcAft>
                      </a:pPr>
                      <a:r>
                        <a:rPr lang="it-IT" sz="1050" b="0" dirty="0" smtClean="0">
                          <a:effectLst/>
                          <a:latin typeface="+mn-lt"/>
                          <a:ea typeface="Calibri" panose="020F0502020204030204" pitchFamily="34" charset="0"/>
                          <a:cs typeface="Times New Roman" panose="02020603050405020304" pitchFamily="18" charset="0"/>
                        </a:rPr>
                        <a:t>Yes</a:t>
                      </a:r>
                      <a:endParaRPr lang="it-IT" sz="1050" b="0" dirty="0" smtClean="0">
                        <a:effectLst/>
                        <a:latin typeface="+mn-lt"/>
                      </a:endParaRPr>
                    </a:p>
                  </a:txBody>
                  <a:tcPr marL="0" marR="0" marT="0" marB="0"/>
                </a:tc>
                <a:extLst>
                  <a:ext uri="{0D108BD9-81ED-4DB2-BD59-A6C34878D82A}">
                    <a16:rowId xmlns:a16="http://schemas.microsoft.com/office/drawing/2014/main" val="10003"/>
                  </a:ext>
                </a:extLst>
              </a:tr>
              <a:tr h="429464">
                <a:tc>
                  <a:txBody>
                    <a:bodyPr/>
                    <a:lstStyle/>
                    <a:p>
                      <a:pPr algn="l">
                        <a:lnSpc>
                          <a:spcPct val="107000"/>
                        </a:lnSpc>
                        <a:spcAft>
                          <a:spcPts val="0"/>
                        </a:spcAft>
                      </a:pPr>
                      <a:r>
                        <a:rPr lang="it-IT" sz="1050" b="0">
                          <a:effectLst/>
                          <a:latin typeface="+mn-lt"/>
                        </a:rPr>
                        <a:t>4</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a:effectLst/>
                          <a:latin typeface="+mn-lt"/>
                        </a:rPr>
                        <a:t>SY2</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en-US" sz="1050" b="0">
                          <a:effectLst/>
                          <a:latin typeface="+mn-lt"/>
                        </a:rPr>
                        <a:t>Shall be able to capture and store data to the SD Card</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a:effectLst/>
                          <a:latin typeface="+mn-lt"/>
                        </a:rPr>
                        <a:t>System</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en-GB" sz="1050" b="0">
                          <a:effectLst/>
                          <a:latin typeface="+mn-lt"/>
                        </a:rPr>
                        <a:t>RSB does it automatically.</a:t>
                      </a:r>
                      <a:endParaRPr lang="it-IT" sz="1050" b="0">
                        <a:effectLst/>
                        <a:latin typeface="+mn-lt"/>
                      </a:endParaRPr>
                    </a:p>
                    <a:p>
                      <a:pPr algn="l">
                        <a:lnSpc>
                          <a:spcPct val="107000"/>
                        </a:lnSpc>
                        <a:spcAft>
                          <a:spcPts val="0"/>
                        </a:spcAft>
                      </a:pPr>
                      <a:r>
                        <a:rPr lang="en-GB" sz="1050" b="0">
                          <a:effectLst/>
                          <a:latin typeface="+mn-lt"/>
                        </a:rPr>
                        <a:t>Search in </a:t>
                      </a:r>
                      <a:r>
                        <a:rPr lang="en-GB" sz="1050" b="0" u="sng">
                          <a:effectLst/>
                          <a:latin typeface="+mn-lt"/>
                        </a:rPr>
                        <a:t>Pi directory</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dirty="0">
                          <a:effectLst/>
                          <a:latin typeface="+mn-lt"/>
                        </a:rPr>
                        <a:t>Test</a:t>
                      </a:r>
                      <a:endParaRPr lang="it-IT" sz="1050" b="0" dirty="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ctr">
                        <a:lnSpc>
                          <a:spcPct val="107000"/>
                        </a:lnSpc>
                        <a:spcAft>
                          <a:spcPts val="0"/>
                        </a:spcAft>
                      </a:pPr>
                      <a:r>
                        <a:rPr lang="it-IT" sz="1050" b="0" dirty="0" smtClean="0">
                          <a:effectLst/>
                          <a:latin typeface="+mn-lt"/>
                          <a:ea typeface="Calibri" panose="020F0502020204030204" pitchFamily="34" charset="0"/>
                          <a:cs typeface="Times New Roman" panose="02020603050405020304" pitchFamily="18" charset="0"/>
                        </a:rPr>
                        <a:t>Yes</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4"/>
                  </a:ext>
                </a:extLst>
              </a:tr>
              <a:tr h="606888">
                <a:tc>
                  <a:txBody>
                    <a:bodyPr/>
                    <a:lstStyle/>
                    <a:p>
                      <a:pPr algn="l">
                        <a:lnSpc>
                          <a:spcPct val="107000"/>
                        </a:lnSpc>
                        <a:spcAft>
                          <a:spcPts val="0"/>
                        </a:spcAft>
                      </a:pPr>
                      <a:r>
                        <a:rPr lang="it-IT" sz="1050" b="0">
                          <a:effectLst/>
                          <a:latin typeface="+mn-lt"/>
                        </a:rPr>
                        <a:t>5</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a:effectLst/>
                          <a:latin typeface="+mn-lt"/>
                        </a:rPr>
                        <a:t>SY4</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en-US" sz="1050" b="0">
                          <a:effectLst/>
                          <a:latin typeface="+mn-lt"/>
                        </a:rPr>
                        <a:t>The Raspberry Pi shall be able to </a:t>
                      </a:r>
                      <a:r>
                        <a:rPr lang="en-US" sz="1050" b="0" u="sng">
                          <a:effectLst/>
                          <a:latin typeface="+mn-lt"/>
                        </a:rPr>
                        <a:t>count</a:t>
                      </a:r>
                      <a:r>
                        <a:rPr lang="en-US" sz="1050" b="0">
                          <a:effectLst/>
                          <a:latin typeface="+mn-lt"/>
                        </a:rPr>
                        <a:t> the number of rays that are detected in a given time</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a:effectLst/>
                          <a:latin typeface="+mn-lt"/>
                        </a:rPr>
                        <a:t>System</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en-GB" sz="1050" b="0">
                          <a:effectLst/>
                          <a:latin typeface="+mn-lt"/>
                        </a:rPr>
                        <a:t>Python Code. The program </a:t>
                      </a:r>
                      <a:r>
                        <a:rPr lang="en-GB" sz="1050" b="0" u="sng">
                          <a:effectLst/>
                          <a:latin typeface="+mn-lt"/>
                        </a:rPr>
                        <a:t>returns</a:t>
                      </a:r>
                      <a:r>
                        <a:rPr lang="en-GB" sz="1050" b="0">
                          <a:effectLst/>
                          <a:latin typeface="+mn-lt"/>
                        </a:rPr>
                        <a:t> the number</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a:effectLst/>
                          <a:latin typeface="+mn-lt"/>
                        </a:rPr>
                        <a:t>Test</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ctr">
                        <a:lnSpc>
                          <a:spcPct val="107000"/>
                        </a:lnSpc>
                        <a:spcAft>
                          <a:spcPts val="0"/>
                        </a:spcAft>
                      </a:pPr>
                      <a:r>
                        <a:rPr lang="it-IT" sz="1050" b="0" dirty="0" smtClean="0">
                          <a:effectLst/>
                          <a:latin typeface="+mn-lt"/>
                          <a:ea typeface="Calibri" panose="020F0502020204030204" pitchFamily="34" charset="0"/>
                          <a:cs typeface="Times New Roman" panose="02020603050405020304" pitchFamily="18" charset="0"/>
                        </a:rPr>
                        <a:t>Yes</a:t>
                      </a:r>
                      <a:r>
                        <a:rPr lang="it-IT" sz="1050" b="0" dirty="0">
                          <a:effectLst/>
                          <a:latin typeface="+mn-lt"/>
                        </a:rPr>
                        <a:t> </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5"/>
                  </a:ext>
                </a:extLst>
              </a:tr>
              <a:tr h="557197">
                <a:tc>
                  <a:txBody>
                    <a:bodyPr/>
                    <a:lstStyle/>
                    <a:p>
                      <a:pPr algn="l">
                        <a:lnSpc>
                          <a:spcPct val="107000"/>
                        </a:lnSpc>
                        <a:spcAft>
                          <a:spcPts val="0"/>
                        </a:spcAft>
                      </a:pPr>
                      <a:r>
                        <a:rPr lang="it-IT" sz="1050" b="0">
                          <a:effectLst/>
                          <a:latin typeface="+mn-lt"/>
                        </a:rPr>
                        <a:t>6</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a:effectLst/>
                          <a:latin typeface="+mn-lt"/>
                        </a:rPr>
                        <a:t>HW5</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en-US" sz="1050" b="0">
                          <a:effectLst/>
                          <a:latin typeface="+mn-lt"/>
                        </a:rPr>
                        <a:t>Shall have </a:t>
                      </a:r>
                      <a:r>
                        <a:rPr lang="en-US" sz="1050" b="0" u="sng">
                          <a:effectLst/>
                          <a:latin typeface="+mn-lt"/>
                        </a:rPr>
                        <a:t>LEDs</a:t>
                      </a:r>
                      <a:r>
                        <a:rPr lang="en-US" sz="1050" b="0">
                          <a:effectLst/>
                          <a:latin typeface="+mn-lt"/>
                        </a:rPr>
                        <a:t> indicating the process of program and/or eventual errors</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a:effectLst/>
                          <a:latin typeface="+mn-lt"/>
                        </a:rPr>
                        <a:t>Hardware</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en-GB" sz="1050" b="0">
                          <a:effectLst/>
                          <a:latin typeface="+mn-lt"/>
                        </a:rPr>
                        <a:t>Connect LED to protoboard. Python Code</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a:effectLst/>
                          <a:latin typeface="+mn-lt"/>
                        </a:rPr>
                        <a:t>Test</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ctr">
                        <a:lnSpc>
                          <a:spcPct val="107000"/>
                        </a:lnSpc>
                        <a:spcAft>
                          <a:spcPts val="0"/>
                        </a:spcAft>
                      </a:pPr>
                      <a:r>
                        <a:rPr lang="it-IT" sz="1050" b="0" dirty="0" smtClean="0">
                          <a:effectLst/>
                          <a:latin typeface="+mn-lt"/>
                          <a:ea typeface="Calibri" panose="020F0502020204030204" pitchFamily="34" charset="0"/>
                          <a:cs typeface="Times New Roman" panose="02020603050405020304" pitchFamily="18" charset="0"/>
                        </a:rPr>
                        <a:t>Yes</a:t>
                      </a:r>
                      <a:r>
                        <a:rPr lang="it-IT" sz="1050" b="0" dirty="0">
                          <a:effectLst/>
                          <a:latin typeface="+mn-lt"/>
                        </a:rPr>
                        <a:t> </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6"/>
                  </a:ext>
                </a:extLst>
              </a:tr>
              <a:tr h="429464">
                <a:tc>
                  <a:txBody>
                    <a:bodyPr/>
                    <a:lstStyle/>
                    <a:p>
                      <a:pPr algn="l">
                        <a:lnSpc>
                          <a:spcPct val="107000"/>
                        </a:lnSpc>
                        <a:spcAft>
                          <a:spcPts val="0"/>
                        </a:spcAft>
                      </a:pPr>
                      <a:r>
                        <a:rPr lang="it-IT" sz="1050" b="0">
                          <a:effectLst/>
                          <a:latin typeface="+mn-lt"/>
                        </a:rPr>
                        <a:t>7</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a:effectLst/>
                          <a:latin typeface="+mn-lt"/>
                        </a:rPr>
                        <a:t>SY3</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en-US" sz="1050" b="0">
                          <a:effectLst/>
                          <a:latin typeface="+mn-lt"/>
                        </a:rPr>
                        <a:t>Shall be able to add </a:t>
                      </a:r>
                      <a:r>
                        <a:rPr lang="en-US" sz="1050" b="0" u="sng">
                          <a:effectLst/>
                          <a:latin typeface="+mn-lt"/>
                        </a:rPr>
                        <a:t>GPS</a:t>
                      </a:r>
                      <a:r>
                        <a:rPr lang="en-US" sz="1050" b="0">
                          <a:effectLst/>
                          <a:latin typeface="+mn-lt"/>
                        </a:rPr>
                        <a:t> data to the filtered frames</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a:effectLst/>
                          <a:latin typeface="+mn-lt"/>
                        </a:rPr>
                        <a:t>System</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en-GB" sz="1050" b="0">
                          <a:effectLst/>
                          <a:latin typeface="+mn-lt"/>
                        </a:rPr>
                        <a:t>Python Code. The program returns the </a:t>
                      </a:r>
                      <a:r>
                        <a:rPr lang="en-GB" sz="1050" b="0" u="sng">
                          <a:effectLst/>
                          <a:latin typeface="+mn-lt"/>
                        </a:rPr>
                        <a:t>list</a:t>
                      </a:r>
                      <a:r>
                        <a:rPr lang="en-GB" sz="1050" b="0">
                          <a:effectLst/>
                          <a:latin typeface="+mn-lt"/>
                        </a:rPr>
                        <a:t> of all exif data </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l">
                        <a:lnSpc>
                          <a:spcPct val="107000"/>
                        </a:lnSpc>
                        <a:spcAft>
                          <a:spcPts val="0"/>
                        </a:spcAft>
                      </a:pPr>
                      <a:r>
                        <a:rPr lang="it-IT" sz="1050" b="0">
                          <a:effectLst/>
                          <a:latin typeface="+mn-lt"/>
                        </a:rPr>
                        <a:t>Test</a:t>
                      </a:r>
                      <a:endParaRPr lang="it-IT" sz="1050" b="0">
                        <a:effectLst/>
                        <a:latin typeface="+mn-lt"/>
                        <a:ea typeface="Calibri" panose="020F0502020204030204" pitchFamily="34" charset="0"/>
                        <a:cs typeface="Times New Roman" panose="02020603050405020304" pitchFamily="18" charset="0"/>
                      </a:endParaRPr>
                    </a:p>
                  </a:txBody>
                  <a:tcPr marL="14875" marR="14875" marT="14875" marB="14875" anchor="ctr"/>
                </a:tc>
                <a:tc>
                  <a:txBody>
                    <a:bodyPr/>
                    <a:lstStyle/>
                    <a:p>
                      <a:pPr algn="ctr">
                        <a:lnSpc>
                          <a:spcPct val="107000"/>
                        </a:lnSpc>
                        <a:spcAft>
                          <a:spcPts val="0"/>
                        </a:spcAft>
                      </a:pPr>
                      <a:r>
                        <a:rPr lang="it-IT" sz="1050" b="0" dirty="0" smtClean="0">
                          <a:effectLst/>
                          <a:latin typeface="+mn-lt"/>
                          <a:ea typeface="Calibri" panose="020F0502020204030204" pitchFamily="34" charset="0"/>
                          <a:cs typeface="Times New Roman" panose="02020603050405020304" pitchFamily="18" charset="0"/>
                        </a:rPr>
                        <a:t>Yes</a:t>
                      </a:r>
                      <a:r>
                        <a:rPr lang="it-IT" sz="1050" b="0" dirty="0">
                          <a:effectLst/>
                          <a:latin typeface="+mn-lt"/>
                        </a:rPr>
                        <a:t> </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165539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Grp="1" noChangeArrowheads="1"/>
          </p:cNvSpPr>
          <p:nvPr>
            <p:ph type="sldNum" sz="quarter" idx="10"/>
          </p:nvPr>
        </p:nvSpPr>
        <p:spPr/>
        <p:txBody>
          <a:bodyPr/>
          <a:lstStyle/>
          <a:p>
            <a:pPr>
              <a:defRPr/>
            </a:pPr>
            <a:fld id="{3E4F8621-108C-4926-A91E-C806E72C6E24}" type="slidenum">
              <a:rPr lang="en-US"/>
              <a:pPr>
                <a:defRPr/>
              </a:pPr>
              <a:t>9</a:t>
            </a:fld>
            <a:endParaRPr lang="en-US"/>
          </a:p>
        </p:txBody>
      </p:sp>
      <p:sp>
        <p:nvSpPr>
          <p:cNvPr id="5123" name="Rectangle 6"/>
          <p:cNvSpPr>
            <a:spLocks noChangeArrowheads="1"/>
          </p:cNvSpPr>
          <p:nvPr/>
        </p:nvSpPr>
        <p:spPr bwMode="gray">
          <a:xfrm>
            <a:off x="785813" y="1268393"/>
            <a:ext cx="7770812" cy="5826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spcBef>
                <a:spcPts val="1200"/>
              </a:spcBef>
            </a:pPr>
            <a:r>
              <a:rPr lang="en-US" sz="2000" b="1" dirty="0" smtClean="0"/>
              <a:t>Acceptance Test Results (2 of 2)</a:t>
            </a:r>
            <a:endParaRPr lang="en-US" sz="2000" b="1" dirty="0"/>
          </a:p>
        </p:txBody>
      </p:sp>
      <p:sp>
        <p:nvSpPr>
          <p:cNvPr id="7" name="Title 1"/>
          <p:cNvSpPr txBox="1">
            <a:spLocks/>
          </p:cNvSpPr>
          <p:nvPr/>
        </p:nvSpPr>
        <p:spPr bwMode="auto">
          <a:xfrm>
            <a:off x="685799" y="584193"/>
            <a:ext cx="7872413" cy="533400"/>
          </a:xfrm>
          <a:prstGeom prst="rect">
            <a:avLst/>
          </a:prstGeom>
          <a:noFill/>
          <a:ln w="9525">
            <a:noFill/>
            <a:miter lim="800000"/>
            <a:headEnd/>
            <a:tailEnd/>
          </a:ln>
        </p:spPr>
        <p:txBody>
          <a:bodyPr anchor="ctr"/>
          <a:lstStyle/>
          <a:p>
            <a:pPr algn="l">
              <a:defRPr/>
            </a:pPr>
            <a:r>
              <a:rPr lang="en-US" sz="2400" b="1" kern="0" dirty="0">
                <a:solidFill>
                  <a:schemeClr val="tx1"/>
                </a:solidFill>
                <a:cs typeface="Osaka"/>
              </a:rPr>
              <a:t>Particle Detector Project – Close, Lessons Learned</a:t>
            </a:r>
            <a:endParaRPr lang="en-GB" sz="2400" b="1" kern="0" dirty="0">
              <a:solidFill>
                <a:schemeClr val="tx1"/>
              </a:solidFill>
              <a:cs typeface="Osaka"/>
            </a:endParaRPr>
          </a:p>
        </p:txBody>
      </p:sp>
      <p:pic>
        <p:nvPicPr>
          <p:cNvPr id="13" name="Picture 12"/>
          <p:cNvPicPr/>
          <p:nvPr/>
        </p:nvPicPr>
        <p:blipFill>
          <a:blip r:embed="rId3" cstate="print">
            <a:extLst>
              <a:ext uri="{28A0092B-C50C-407E-A947-70E740481C1C}">
                <a14:useLocalDpi xmlns:a14="http://schemas.microsoft.com/office/drawing/2010/main" val="0"/>
              </a:ext>
            </a:extLst>
          </a:blip>
          <a:stretch>
            <a:fillRect/>
          </a:stretch>
        </p:blipFill>
        <p:spPr>
          <a:xfrm>
            <a:off x="7319645" y="80245"/>
            <a:ext cx="1651635" cy="603885"/>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tretch>
            <a:fillRect/>
          </a:stretch>
        </p:blipFill>
        <p:spPr>
          <a:xfrm>
            <a:off x="128918" y="80245"/>
            <a:ext cx="1651635" cy="603885"/>
          </a:xfrm>
          <a:prstGeom prst="rect">
            <a:avLst/>
          </a:prstGeom>
        </p:spPr>
      </p:pic>
      <p:sp>
        <p:nvSpPr>
          <p:cNvPr id="12" name="Rectangle 11"/>
          <p:cNvSpPr/>
          <p:nvPr/>
        </p:nvSpPr>
        <p:spPr bwMode="auto">
          <a:xfrm>
            <a:off x="2286000" y="6646863"/>
            <a:ext cx="2287962" cy="211137"/>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6" name="Rectangle 15"/>
          <p:cNvSpPr/>
          <p:nvPr/>
        </p:nvSpPr>
        <p:spPr bwMode="auto">
          <a:xfrm>
            <a:off x="0" y="6646863"/>
            <a:ext cx="2287962" cy="211137"/>
          </a:xfrm>
          <a:prstGeom prst="rect">
            <a:avLst/>
          </a:prstGeom>
          <a:solidFill>
            <a:srgbClr val="15473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7" name="Rectangle 16"/>
          <p:cNvSpPr/>
          <p:nvPr/>
        </p:nvSpPr>
        <p:spPr bwMode="auto">
          <a:xfrm>
            <a:off x="6859962" y="6646846"/>
            <a:ext cx="2287962" cy="211137"/>
          </a:xfrm>
          <a:prstGeom prst="rect">
            <a:avLst/>
          </a:prstGeom>
          <a:solidFill>
            <a:srgbClr val="8B6C9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sp>
        <p:nvSpPr>
          <p:cNvPr id="18" name="Rectangle 17"/>
          <p:cNvSpPr/>
          <p:nvPr/>
        </p:nvSpPr>
        <p:spPr bwMode="auto">
          <a:xfrm>
            <a:off x="4573962" y="6646862"/>
            <a:ext cx="2287962" cy="211137"/>
          </a:xfrm>
          <a:prstGeom prst="rect">
            <a:avLst/>
          </a:prstGeom>
          <a:solidFill>
            <a:srgbClr val="85714D"/>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bg1"/>
              </a:solidFill>
              <a:effectLst/>
              <a:latin typeface="Arial" charset="0"/>
              <a:ea typeface="ＭＳ Ｐゴシック" pitchFamily="34" charset="-128"/>
            </a:endParaRPr>
          </a:p>
        </p:txBody>
      </p:sp>
      <p:graphicFrame>
        <p:nvGraphicFramePr>
          <p:cNvPr id="3" name="Tabella 2"/>
          <p:cNvGraphicFramePr>
            <a:graphicFrameLocks noGrp="1"/>
          </p:cNvGraphicFramePr>
          <p:nvPr>
            <p:extLst/>
          </p:nvPr>
        </p:nvGraphicFramePr>
        <p:xfrm>
          <a:off x="785813" y="1928168"/>
          <a:ext cx="7770812" cy="4417239"/>
        </p:xfrm>
        <a:graphic>
          <a:graphicData uri="http://schemas.openxmlformats.org/drawingml/2006/table">
            <a:tbl>
              <a:tblPr firstRow="1" bandRow="1">
                <a:tableStyleId>{5C22544A-7EE6-4342-B048-85BDC9FD1C3A}</a:tableStyleId>
              </a:tblPr>
              <a:tblGrid>
                <a:gridCol w="299820">
                  <a:extLst>
                    <a:ext uri="{9D8B030D-6E8A-4147-A177-3AD203B41FA5}">
                      <a16:colId xmlns:a16="http://schemas.microsoft.com/office/drawing/2014/main" val="20000"/>
                    </a:ext>
                  </a:extLst>
                </a:gridCol>
                <a:gridCol w="410811">
                  <a:extLst>
                    <a:ext uri="{9D8B030D-6E8A-4147-A177-3AD203B41FA5}">
                      <a16:colId xmlns:a16="http://schemas.microsoft.com/office/drawing/2014/main" val="20001"/>
                    </a:ext>
                  </a:extLst>
                </a:gridCol>
                <a:gridCol w="2349551">
                  <a:extLst>
                    <a:ext uri="{9D8B030D-6E8A-4147-A177-3AD203B41FA5}">
                      <a16:colId xmlns:a16="http://schemas.microsoft.com/office/drawing/2014/main" val="20002"/>
                    </a:ext>
                  </a:extLst>
                </a:gridCol>
                <a:gridCol w="714954">
                  <a:extLst>
                    <a:ext uri="{9D8B030D-6E8A-4147-A177-3AD203B41FA5}">
                      <a16:colId xmlns:a16="http://schemas.microsoft.com/office/drawing/2014/main" val="20003"/>
                    </a:ext>
                  </a:extLst>
                </a:gridCol>
                <a:gridCol w="2554234">
                  <a:extLst>
                    <a:ext uri="{9D8B030D-6E8A-4147-A177-3AD203B41FA5}">
                      <a16:colId xmlns:a16="http://schemas.microsoft.com/office/drawing/2014/main" val="20004"/>
                    </a:ext>
                  </a:extLst>
                </a:gridCol>
                <a:gridCol w="821623">
                  <a:extLst>
                    <a:ext uri="{9D8B030D-6E8A-4147-A177-3AD203B41FA5}">
                      <a16:colId xmlns:a16="http://schemas.microsoft.com/office/drawing/2014/main" val="20005"/>
                    </a:ext>
                  </a:extLst>
                </a:gridCol>
                <a:gridCol w="619819">
                  <a:extLst>
                    <a:ext uri="{9D8B030D-6E8A-4147-A177-3AD203B41FA5}">
                      <a16:colId xmlns:a16="http://schemas.microsoft.com/office/drawing/2014/main" val="20006"/>
                    </a:ext>
                  </a:extLst>
                </a:gridCol>
              </a:tblGrid>
              <a:tr h="351392">
                <a:tc>
                  <a:txBody>
                    <a:bodyPr/>
                    <a:lstStyle/>
                    <a:p>
                      <a:pPr algn="l">
                        <a:lnSpc>
                          <a:spcPct val="107000"/>
                        </a:lnSpc>
                        <a:spcAft>
                          <a:spcPts val="800"/>
                        </a:spcAft>
                      </a:pPr>
                      <a:r>
                        <a:rPr lang="it-IT" sz="1050" b="0" dirty="0">
                          <a:solidFill>
                            <a:schemeClr val="bg1"/>
                          </a:solidFill>
                          <a:effectLst/>
                          <a:latin typeface="+mn-lt"/>
                        </a:rPr>
                        <a:t>#</a:t>
                      </a:r>
                      <a:endParaRPr lang="it-IT" sz="1050" b="0" dirty="0">
                        <a:solidFill>
                          <a:schemeClr val="bg1"/>
                        </a:solidFill>
                        <a:effectLst/>
                        <a:latin typeface="+mn-lt"/>
                        <a:ea typeface="Calibri" panose="020F0502020204030204" pitchFamily="34" charset="0"/>
                        <a:cs typeface="Times New Roman" panose="02020603050405020304" pitchFamily="18" charset="0"/>
                      </a:endParaRPr>
                    </a:p>
                  </a:txBody>
                  <a:tcPr marL="14875" marR="14875" marT="14875" marB="14875" anchor="ctr">
                    <a:solidFill>
                      <a:schemeClr val="accent1"/>
                    </a:solidFill>
                  </a:tcPr>
                </a:tc>
                <a:tc>
                  <a:txBody>
                    <a:bodyPr/>
                    <a:lstStyle/>
                    <a:p>
                      <a:pPr algn="l">
                        <a:lnSpc>
                          <a:spcPct val="107000"/>
                        </a:lnSpc>
                        <a:spcAft>
                          <a:spcPts val="800"/>
                        </a:spcAft>
                      </a:pPr>
                      <a:r>
                        <a:rPr lang="it-IT" sz="1050" b="0">
                          <a:solidFill>
                            <a:schemeClr val="bg1"/>
                          </a:solidFill>
                          <a:effectLst/>
                          <a:latin typeface="+mn-lt"/>
                        </a:rPr>
                        <a:t>ID</a:t>
                      </a:r>
                      <a:endParaRPr lang="it-IT" sz="1050" b="0">
                        <a:solidFill>
                          <a:schemeClr val="bg1"/>
                        </a:solidFill>
                        <a:effectLst/>
                        <a:latin typeface="+mn-lt"/>
                        <a:ea typeface="Calibri" panose="020F0502020204030204" pitchFamily="34" charset="0"/>
                        <a:cs typeface="Times New Roman" panose="02020603050405020304" pitchFamily="18" charset="0"/>
                      </a:endParaRPr>
                    </a:p>
                  </a:txBody>
                  <a:tcPr marL="14875" marR="14875" marT="14875" marB="14875" anchor="ctr">
                    <a:solidFill>
                      <a:schemeClr val="accent1"/>
                    </a:solidFill>
                  </a:tcPr>
                </a:tc>
                <a:tc>
                  <a:txBody>
                    <a:bodyPr/>
                    <a:lstStyle/>
                    <a:p>
                      <a:pPr algn="l">
                        <a:lnSpc>
                          <a:spcPct val="107000"/>
                        </a:lnSpc>
                        <a:spcAft>
                          <a:spcPts val="800"/>
                        </a:spcAft>
                      </a:pPr>
                      <a:r>
                        <a:rPr lang="it-IT" sz="1050" b="0" dirty="0" err="1">
                          <a:solidFill>
                            <a:schemeClr val="bg1"/>
                          </a:solidFill>
                          <a:effectLst/>
                          <a:latin typeface="+mn-lt"/>
                        </a:rPr>
                        <a:t>Specification</a:t>
                      </a:r>
                      <a:endParaRPr lang="it-IT" sz="1050" b="0" dirty="0">
                        <a:solidFill>
                          <a:schemeClr val="bg1"/>
                        </a:solidFill>
                        <a:effectLst/>
                        <a:latin typeface="+mn-lt"/>
                        <a:ea typeface="Calibri" panose="020F0502020204030204" pitchFamily="34" charset="0"/>
                        <a:cs typeface="Times New Roman" panose="02020603050405020304" pitchFamily="18" charset="0"/>
                      </a:endParaRPr>
                    </a:p>
                  </a:txBody>
                  <a:tcPr marL="14875" marR="14875" marT="14875" marB="14875" anchor="ctr">
                    <a:solidFill>
                      <a:schemeClr val="accent1"/>
                    </a:solidFill>
                  </a:tcPr>
                </a:tc>
                <a:tc>
                  <a:txBody>
                    <a:bodyPr/>
                    <a:lstStyle/>
                    <a:p>
                      <a:pPr algn="l">
                        <a:lnSpc>
                          <a:spcPct val="107000"/>
                        </a:lnSpc>
                        <a:spcAft>
                          <a:spcPts val="800"/>
                        </a:spcAft>
                      </a:pPr>
                      <a:r>
                        <a:rPr lang="it-IT" sz="1050" b="0">
                          <a:solidFill>
                            <a:schemeClr val="bg1"/>
                          </a:solidFill>
                          <a:effectLst/>
                          <a:latin typeface="+mn-lt"/>
                        </a:rPr>
                        <a:t>Type</a:t>
                      </a:r>
                      <a:endParaRPr lang="it-IT" sz="1050" b="0">
                        <a:solidFill>
                          <a:schemeClr val="bg1"/>
                        </a:solidFill>
                        <a:effectLst/>
                        <a:latin typeface="+mn-lt"/>
                        <a:ea typeface="Calibri" panose="020F0502020204030204" pitchFamily="34" charset="0"/>
                        <a:cs typeface="Times New Roman" panose="02020603050405020304" pitchFamily="18" charset="0"/>
                      </a:endParaRPr>
                    </a:p>
                  </a:txBody>
                  <a:tcPr marL="14875" marR="14875" marT="14875" marB="14875" anchor="ctr">
                    <a:solidFill>
                      <a:schemeClr val="accent1"/>
                    </a:solidFill>
                  </a:tcPr>
                </a:tc>
                <a:tc>
                  <a:txBody>
                    <a:bodyPr/>
                    <a:lstStyle/>
                    <a:p>
                      <a:pPr algn="l">
                        <a:lnSpc>
                          <a:spcPct val="107000"/>
                        </a:lnSpc>
                        <a:spcAft>
                          <a:spcPts val="800"/>
                        </a:spcAft>
                      </a:pPr>
                      <a:r>
                        <a:rPr lang="it-IT" sz="1050" b="0">
                          <a:solidFill>
                            <a:schemeClr val="bg1"/>
                          </a:solidFill>
                          <a:effectLst/>
                          <a:latin typeface="+mn-lt"/>
                        </a:rPr>
                        <a:t>Test Method</a:t>
                      </a:r>
                      <a:endParaRPr lang="it-IT" sz="1050" b="0">
                        <a:solidFill>
                          <a:schemeClr val="bg1"/>
                        </a:solidFill>
                        <a:effectLst/>
                        <a:latin typeface="+mn-lt"/>
                        <a:ea typeface="Calibri" panose="020F0502020204030204" pitchFamily="34" charset="0"/>
                        <a:cs typeface="Times New Roman" panose="02020603050405020304" pitchFamily="18" charset="0"/>
                      </a:endParaRPr>
                    </a:p>
                  </a:txBody>
                  <a:tcPr marL="14875" marR="14875" marT="14875" marB="14875" anchor="ctr">
                    <a:solidFill>
                      <a:schemeClr val="accent1"/>
                    </a:solidFill>
                  </a:tcPr>
                </a:tc>
                <a:tc>
                  <a:txBody>
                    <a:bodyPr/>
                    <a:lstStyle/>
                    <a:p>
                      <a:pPr algn="l">
                        <a:lnSpc>
                          <a:spcPct val="107000"/>
                        </a:lnSpc>
                        <a:spcAft>
                          <a:spcPts val="800"/>
                        </a:spcAft>
                      </a:pPr>
                      <a:r>
                        <a:rPr lang="it-IT" sz="1050" b="0">
                          <a:solidFill>
                            <a:schemeClr val="bg1"/>
                          </a:solidFill>
                          <a:effectLst/>
                          <a:latin typeface="+mn-lt"/>
                        </a:rPr>
                        <a:t>Verification</a:t>
                      </a:r>
                      <a:endParaRPr lang="it-IT" sz="1050" b="0">
                        <a:solidFill>
                          <a:schemeClr val="bg1"/>
                        </a:solidFill>
                        <a:effectLst/>
                        <a:latin typeface="+mn-lt"/>
                        <a:ea typeface="Calibri" panose="020F0502020204030204" pitchFamily="34" charset="0"/>
                        <a:cs typeface="Times New Roman" panose="02020603050405020304" pitchFamily="18" charset="0"/>
                      </a:endParaRPr>
                    </a:p>
                  </a:txBody>
                  <a:tcPr marL="14875" marR="14875" marT="14875" marB="14875" anchor="ctr">
                    <a:solidFill>
                      <a:schemeClr val="accent1"/>
                    </a:solidFill>
                  </a:tcPr>
                </a:tc>
                <a:tc>
                  <a:txBody>
                    <a:bodyPr/>
                    <a:lstStyle/>
                    <a:p>
                      <a:pPr algn="ctr">
                        <a:lnSpc>
                          <a:spcPct val="107000"/>
                        </a:lnSpc>
                        <a:spcAft>
                          <a:spcPts val="800"/>
                        </a:spcAft>
                      </a:pPr>
                      <a:r>
                        <a:rPr lang="it-IT" sz="1050" b="0" dirty="0">
                          <a:solidFill>
                            <a:schemeClr val="bg1"/>
                          </a:solidFill>
                          <a:effectLst/>
                          <a:latin typeface="+mn-lt"/>
                        </a:rPr>
                        <a:t> Pass/</a:t>
                      </a:r>
                      <a:r>
                        <a:rPr lang="it-IT" sz="1050" b="0" dirty="0" err="1">
                          <a:solidFill>
                            <a:schemeClr val="bg1"/>
                          </a:solidFill>
                          <a:effectLst/>
                          <a:latin typeface="+mn-lt"/>
                        </a:rPr>
                        <a:t>Fail</a:t>
                      </a:r>
                      <a:endParaRPr lang="it-IT" sz="1050" b="0" dirty="0">
                        <a:solidFill>
                          <a:schemeClr val="bg1"/>
                        </a:solidFill>
                        <a:effectLst/>
                        <a:latin typeface="+mn-lt"/>
                        <a:ea typeface="Calibri" panose="020F0502020204030204" pitchFamily="34" charset="0"/>
                        <a:cs typeface="Times New Roman" panose="02020603050405020304" pitchFamily="18" charset="0"/>
                      </a:endParaRPr>
                    </a:p>
                  </a:txBody>
                  <a:tcPr marL="0" marR="0" marT="0" marB="0">
                    <a:solidFill>
                      <a:schemeClr val="accent1"/>
                    </a:solidFill>
                  </a:tcPr>
                </a:tc>
                <a:extLst>
                  <a:ext uri="{0D108BD9-81ED-4DB2-BD59-A6C34878D82A}">
                    <a16:rowId xmlns:a16="http://schemas.microsoft.com/office/drawing/2014/main" val="10000"/>
                  </a:ext>
                </a:extLst>
              </a:tr>
              <a:tr h="661527">
                <a:tc>
                  <a:txBody>
                    <a:bodyPr/>
                    <a:lstStyle/>
                    <a:p>
                      <a:pPr algn="l">
                        <a:lnSpc>
                          <a:spcPct val="107000"/>
                        </a:lnSpc>
                        <a:spcAft>
                          <a:spcPts val="800"/>
                        </a:spcAft>
                      </a:pPr>
                      <a:r>
                        <a:rPr lang="it-IT" sz="1050" b="0" dirty="0">
                          <a:solidFill>
                            <a:schemeClr val="tx1"/>
                          </a:solidFill>
                          <a:effectLst/>
                          <a:latin typeface="+mn-lt"/>
                        </a:rPr>
                        <a:t>8</a:t>
                      </a:r>
                      <a:endParaRPr lang="it-IT" sz="1050" b="0" dirty="0">
                        <a:solidFill>
                          <a:schemeClr val="tx1"/>
                        </a:solidFill>
                        <a:effectLst/>
                        <a:latin typeface="+mn-lt"/>
                        <a:ea typeface="Calibri" panose="020F0502020204030204" pitchFamily="34" charset="0"/>
                        <a:cs typeface="Times New Roman" panose="02020603050405020304" pitchFamily="18" charset="0"/>
                      </a:endParaRPr>
                    </a:p>
                  </a:txBody>
                  <a:tcPr marL="13453" marR="13453" marT="13453" marB="13453" anchor="ctr">
                    <a:solidFill>
                      <a:schemeClr val="accent5">
                        <a:lumMod val="40000"/>
                        <a:lumOff val="60000"/>
                      </a:schemeClr>
                    </a:solidFill>
                  </a:tcPr>
                </a:tc>
                <a:tc>
                  <a:txBody>
                    <a:bodyPr/>
                    <a:lstStyle/>
                    <a:p>
                      <a:pPr algn="l">
                        <a:lnSpc>
                          <a:spcPct val="107000"/>
                        </a:lnSpc>
                        <a:spcAft>
                          <a:spcPts val="800"/>
                        </a:spcAft>
                      </a:pPr>
                      <a:r>
                        <a:rPr lang="it-IT" sz="1050" b="0" dirty="0">
                          <a:solidFill>
                            <a:schemeClr val="tx1"/>
                          </a:solidFill>
                          <a:effectLst/>
                          <a:latin typeface="+mn-lt"/>
                        </a:rPr>
                        <a:t>SW1</a:t>
                      </a:r>
                      <a:endParaRPr lang="it-IT" sz="1050" b="0" dirty="0">
                        <a:solidFill>
                          <a:schemeClr val="tx1"/>
                        </a:solidFill>
                        <a:effectLst/>
                        <a:latin typeface="+mn-lt"/>
                        <a:ea typeface="Calibri" panose="020F0502020204030204" pitchFamily="34" charset="0"/>
                        <a:cs typeface="Times New Roman" panose="02020603050405020304" pitchFamily="18" charset="0"/>
                      </a:endParaRPr>
                    </a:p>
                  </a:txBody>
                  <a:tcPr marL="13453" marR="13453" marT="13453" marB="13453" anchor="ctr">
                    <a:solidFill>
                      <a:schemeClr val="accent5">
                        <a:lumMod val="40000"/>
                        <a:lumOff val="60000"/>
                      </a:schemeClr>
                    </a:solidFill>
                  </a:tcPr>
                </a:tc>
                <a:tc>
                  <a:txBody>
                    <a:bodyPr/>
                    <a:lstStyle/>
                    <a:p>
                      <a:pPr algn="l">
                        <a:lnSpc>
                          <a:spcPct val="107000"/>
                        </a:lnSpc>
                        <a:spcAft>
                          <a:spcPts val="800"/>
                        </a:spcAft>
                      </a:pPr>
                      <a:r>
                        <a:rPr lang="en-US" sz="1050" b="0">
                          <a:solidFill>
                            <a:schemeClr val="tx1"/>
                          </a:solidFill>
                          <a:effectLst/>
                          <a:latin typeface="+mn-lt"/>
                        </a:rPr>
                        <a:t>Shall be able to provide the following </a:t>
                      </a:r>
                      <a:r>
                        <a:rPr lang="en-US" sz="1050" b="0" u="sng">
                          <a:solidFill>
                            <a:schemeClr val="tx1"/>
                          </a:solidFill>
                          <a:effectLst/>
                          <a:latin typeface="+mn-lt"/>
                        </a:rPr>
                        <a:t>data</a:t>
                      </a:r>
                      <a:r>
                        <a:rPr lang="en-US" sz="1050" b="0">
                          <a:solidFill>
                            <a:schemeClr val="tx1"/>
                          </a:solidFill>
                          <a:effectLst/>
                          <a:latin typeface="+mn-lt"/>
                        </a:rPr>
                        <a:t>: number of event, timelapse, image, GPS data.</a:t>
                      </a:r>
                      <a:endParaRPr lang="it-IT" sz="1050" b="0">
                        <a:solidFill>
                          <a:schemeClr val="tx1"/>
                        </a:solidFill>
                        <a:effectLst/>
                        <a:latin typeface="+mn-lt"/>
                        <a:ea typeface="Calibri" panose="020F0502020204030204" pitchFamily="34" charset="0"/>
                        <a:cs typeface="Times New Roman" panose="02020603050405020304" pitchFamily="18" charset="0"/>
                      </a:endParaRPr>
                    </a:p>
                  </a:txBody>
                  <a:tcPr marL="13453" marR="13453" marT="13453" marB="13453" anchor="ctr">
                    <a:solidFill>
                      <a:schemeClr val="accent5">
                        <a:lumMod val="40000"/>
                        <a:lumOff val="60000"/>
                      </a:schemeClr>
                    </a:solidFill>
                  </a:tcPr>
                </a:tc>
                <a:tc>
                  <a:txBody>
                    <a:bodyPr/>
                    <a:lstStyle/>
                    <a:p>
                      <a:pPr algn="l">
                        <a:lnSpc>
                          <a:spcPct val="107000"/>
                        </a:lnSpc>
                        <a:spcAft>
                          <a:spcPts val="800"/>
                        </a:spcAft>
                      </a:pPr>
                      <a:r>
                        <a:rPr lang="it-IT" sz="1050" b="0">
                          <a:solidFill>
                            <a:schemeClr val="tx1"/>
                          </a:solidFill>
                          <a:effectLst/>
                          <a:latin typeface="+mn-lt"/>
                        </a:rPr>
                        <a:t>Software</a:t>
                      </a:r>
                      <a:endParaRPr lang="it-IT" sz="1050" b="0">
                        <a:solidFill>
                          <a:schemeClr val="tx1"/>
                        </a:solidFill>
                        <a:effectLst/>
                        <a:latin typeface="+mn-lt"/>
                        <a:ea typeface="Calibri" panose="020F0502020204030204" pitchFamily="34" charset="0"/>
                        <a:cs typeface="Times New Roman" panose="02020603050405020304" pitchFamily="18" charset="0"/>
                      </a:endParaRPr>
                    </a:p>
                  </a:txBody>
                  <a:tcPr marL="13453" marR="13453" marT="13453" marB="13453" anchor="ctr">
                    <a:solidFill>
                      <a:schemeClr val="accent5">
                        <a:lumMod val="40000"/>
                        <a:lumOff val="60000"/>
                      </a:schemeClr>
                    </a:solidFill>
                  </a:tcPr>
                </a:tc>
                <a:tc>
                  <a:txBody>
                    <a:bodyPr/>
                    <a:lstStyle/>
                    <a:p>
                      <a:pPr algn="l">
                        <a:lnSpc>
                          <a:spcPct val="107000"/>
                        </a:lnSpc>
                        <a:spcAft>
                          <a:spcPts val="800"/>
                        </a:spcAft>
                      </a:pPr>
                      <a:r>
                        <a:rPr lang="en-GB" sz="1050" b="0">
                          <a:solidFill>
                            <a:schemeClr val="tx1"/>
                          </a:solidFill>
                          <a:effectLst/>
                          <a:latin typeface="+mn-lt"/>
                        </a:rPr>
                        <a:t>Using GPS Module. Python Code. The program saves a </a:t>
                      </a:r>
                      <a:r>
                        <a:rPr lang="en-GB" sz="1050" b="0" u="sng">
                          <a:solidFill>
                            <a:schemeClr val="tx1"/>
                          </a:solidFill>
                          <a:effectLst/>
                          <a:latin typeface="+mn-lt"/>
                        </a:rPr>
                        <a:t>file</a:t>
                      </a:r>
                      <a:r>
                        <a:rPr lang="en-GB" sz="1050" b="0">
                          <a:solidFill>
                            <a:schemeClr val="tx1"/>
                          </a:solidFill>
                          <a:effectLst/>
                          <a:latin typeface="+mn-lt"/>
                        </a:rPr>
                        <a:t> with all data</a:t>
                      </a:r>
                      <a:endParaRPr lang="it-IT" sz="1050" b="0">
                        <a:solidFill>
                          <a:schemeClr val="tx1"/>
                        </a:solidFill>
                        <a:effectLst/>
                        <a:latin typeface="+mn-lt"/>
                        <a:ea typeface="Calibri" panose="020F0502020204030204" pitchFamily="34" charset="0"/>
                        <a:cs typeface="Times New Roman" panose="02020603050405020304" pitchFamily="18" charset="0"/>
                      </a:endParaRPr>
                    </a:p>
                  </a:txBody>
                  <a:tcPr marL="13453" marR="13453" marT="13453" marB="13453" anchor="ctr">
                    <a:solidFill>
                      <a:schemeClr val="accent5">
                        <a:lumMod val="40000"/>
                        <a:lumOff val="60000"/>
                      </a:schemeClr>
                    </a:solidFill>
                  </a:tcPr>
                </a:tc>
                <a:tc>
                  <a:txBody>
                    <a:bodyPr/>
                    <a:lstStyle/>
                    <a:p>
                      <a:pPr algn="l">
                        <a:lnSpc>
                          <a:spcPct val="107000"/>
                        </a:lnSpc>
                        <a:spcAft>
                          <a:spcPts val="800"/>
                        </a:spcAft>
                      </a:pPr>
                      <a:r>
                        <a:rPr lang="it-IT" sz="1050" b="0" dirty="0">
                          <a:solidFill>
                            <a:schemeClr val="tx1"/>
                          </a:solidFill>
                          <a:effectLst/>
                          <a:latin typeface="+mn-lt"/>
                        </a:rPr>
                        <a:t>Test</a:t>
                      </a:r>
                      <a:endParaRPr lang="it-IT" sz="1050" b="0" dirty="0">
                        <a:solidFill>
                          <a:schemeClr val="tx1"/>
                        </a:solidFill>
                        <a:effectLst/>
                        <a:latin typeface="+mn-lt"/>
                        <a:ea typeface="Calibri" panose="020F0502020204030204" pitchFamily="34" charset="0"/>
                        <a:cs typeface="Times New Roman" panose="02020603050405020304" pitchFamily="18" charset="0"/>
                      </a:endParaRPr>
                    </a:p>
                  </a:txBody>
                  <a:tcPr marL="13453" marR="13453" marT="13453" marB="13453" anchor="ctr">
                    <a:solidFill>
                      <a:schemeClr val="accent5">
                        <a:lumMod val="40000"/>
                        <a:lumOff val="60000"/>
                      </a:schemeClr>
                    </a:solidFill>
                  </a:tcPr>
                </a:tc>
                <a:tc>
                  <a:txBody>
                    <a:bodyPr/>
                    <a:lstStyle/>
                    <a:p>
                      <a:pPr algn="ctr">
                        <a:lnSpc>
                          <a:spcPct val="107000"/>
                        </a:lnSpc>
                        <a:spcAft>
                          <a:spcPts val="800"/>
                        </a:spcAft>
                      </a:pPr>
                      <a:r>
                        <a:rPr lang="it-IT" sz="1050" b="0" dirty="0" smtClean="0">
                          <a:effectLst/>
                          <a:latin typeface="+mn-lt"/>
                          <a:ea typeface="Calibri" panose="020F0502020204030204" pitchFamily="34" charset="0"/>
                          <a:cs typeface="Times New Roman" panose="02020603050405020304" pitchFamily="18" charset="0"/>
                        </a:rPr>
                        <a:t>Yes</a:t>
                      </a:r>
                      <a:endParaRPr lang="it-IT" sz="1050" b="0" dirty="0">
                        <a:solidFill>
                          <a:schemeClr val="tx1"/>
                        </a:solidFill>
                        <a:effectLst/>
                        <a:latin typeface="+mn-lt"/>
                        <a:ea typeface="Calibri" panose="020F0502020204030204" pitchFamily="34" charset="0"/>
                        <a:cs typeface="Times New Roman" panose="02020603050405020304" pitchFamily="18" charset="0"/>
                      </a:endParaRPr>
                    </a:p>
                  </a:txBody>
                  <a:tcPr marL="13453" marR="13453" marT="13453" marB="13453" anchor="ctr">
                    <a:solidFill>
                      <a:schemeClr val="accent5">
                        <a:lumMod val="40000"/>
                        <a:lumOff val="60000"/>
                      </a:schemeClr>
                    </a:solidFill>
                  </a:tcPr>
                </a:tc>
                <a:extLst>
                  <a:ext uri="{0D108BD9-81ED-4DB2-BD59-A6C34878D82A}">
                    <a16:rowId xmlns:a16="http://schemas.microsoft.com/office/drawing/2014/main" val="10001"/>
                  </a:ext>
                </a:extLst>
              </a:tr>
              <a:tr h="381662">
                <a:tc>
                  <a:txBody>
                    <a:bodyPr/>
                    <a:lstStyle/>
                    <a:p>
                      <a:pPr algn="l">
                        <a:lnSpc>
                          <a:spcPct val="107000"/>
                        </a:lnSpc>
                        <a:spcAft>
                          <a:spcPts val="800"/>
                        </a:spcAft>
                      </a:pPr>
                      <a:r>
                        <a:rPr lang="it-IT" sz="1050" b="0">
                          <a:effectLst/>
                          <a:latin typeface="+mn-lt"/>
                        </a:rPr>
                        <a:t>9</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a:effectLst/>
                          <a:latin typeface="+mn-lt"/>
                        </a:rPr>
                        <a:t>HW1</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en-US" sz="1050" b="0" dirty="0">
                          <a:effectLst/>
                          <a:latin typeface="+mn-lt"/>
                        </a:rPr>
                        <a:t>Shall have the capability to </a:t>
                      </a:r>
                      <a:r>
                        <a:rPr lang="en-US" sz="1050" b="0" u="sng" dirty="0">
                          <a:effectLst/>
                          <a:latin typeface="+mn-lt"/>
                        </a:rPr>
                        <a:t>detect</a:t>
                      </a:r>
                      <a:r>
                        <a:rPr lang="en-US" sz="1050" b="0" dirty="0">
                          <a:effectLst/>
                          <a:latin typeface="+mn-lt"/>
                        </a:rPr>
                        <a:t> cosmic ray particles </a:t>
                      </a:r>
                      <a:endParaRPr lang="it-IT" sz="1050" b="0" dirty="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a:effectLst/>
                          <a:latin typeface="+mn-lt"/>
                        </a:rPr>
                        <a:t>Hardware</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en-GB" sz="1050" b="0">
                          <a:effectLst/>
                          <a:latin typeface="+mn-lt"/>
                        </a:rPr>
                        <a:t>Using a </a:t>
                      </a:r>
                      <a:r>
                        <a:rPr lang="en-GB" sz="1050" b="0" u="sng">
                          <a:effectLst/>
                          <a:latin typeface="+mn-lt"/>
                        </a:rPr>
                        <a:t>source</a:t>
                      </a:r>
                      <a:r>
                        <a:rPr lang="en-GB" sz="1050" b="0">
                          <a:effectLst/>
                          <a:latin typeface="+mn-lt"/>
                        </a:rPr>
                        <a:t> to analyse data (if using it or not using it, the program gives different results, then it means it detects particles)</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a:effectLst/>
                          <a:latin typeface="+mn-lt"/>
                        </a:rPr>
                        <a:t>Test</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ctr">
                        <a:lnSpc>
                          <a:spcPct val="107000"/>
                        </a:lnSpc>
                        <a:spcAft>
                          <a:spcPts val="800"/>
                        </a:spcAft>
                      </a:pPr>
                      <a:r>
                        <a:rPr lang="it-IT" sz="1050" b="0" dirty="0">
                          <a:effectLst/>
                          <a:latin typeface="+mn-lt"/>
                        </a:rPr>
                        <a:t> </a:t>
                      </a:r>
                      <a:r>
                        <a:rPr lang="it-IT" sz="1050" b="0" dirty="0" smtClean="0">
                          <a:effectLst/>
                          <a:latin typeface="+mn-lt"/>
                          <a:ea typeface="Calibri" panose="020F0502020204030204" pitchFamily="34" charset="0"/>
                          <a:cs typeface="Times New Roman" panose="02020603050405020304" pitchFamily="18" charset="0"/>
                        </a:rPr>
                        <a:t>Yes</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2"/>
                  </a:ext>
                </a:extLst>
              </a:tr>
              <a:tr h="509902">
                <a:tc>
                  <a:txBody>
                    <a:bodyPr/>
                    <a:lstStyle/>
                    <a:p>
                      <a:pPr algn="l">
                        <a:lnSpc>
                          <a:spcPct val="107000"/>
                        </a:lnSpc>
                        <a:spcAft>
                          <a:spcPts val="0"/>
                        </a:spcAft>
                      </a:pPr>
                      <a:r>
                        <a:rPr lang="it-IT" sz="1050" b="0">
                          <a:effectLst/>
                          <a:latin typeface="+mn-lt"/>
                        </a:rPr>
                        <a:t>10</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dirty="0">
                          <a:effectLst/>
                          <a:latin typeface="+mn-lt"/>
                        </a:rPr>
                        <a:t>SY1</a:t>
                      </a:r>
                      <a:endParaRPr lang="it-IT" sz="1050" b="0" dirty="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en-US" sz="1050" b="0" dirty="0">
                          <a:effectLst/>
                          <a:latin typeface="+mn-lt"/>
                        </a:rPr>
                        <a:t>Shall be able to </a:t>
                      </a:r>
                      <a:r>
                        <a:rPr lang="en-US" sz="1050" b="0" u="sng" dirty="0">
                          <a:effectLst/>
                          <a:latin typeface="+mn-lt"/>
                        </a:rPr>
                        <a:t>reset</a:t>
                      </a:r>
                      <a:r>
                        <a:rPr lang="en-US" sz="1050" b="0" dirty="0">
                          <a:effectLst/>
                          <a:latin typeface="+mn-lt"/>
                        </a:rPr>
                        <a:t> the system</a:t>
                      </a:r>
                      <a:endParaRPr lang="it-IT" sz="1050" b="0" dirty="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System</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en-US" sz="1050" b="0">
                          <a:effectLst/>
                          <a:latin typeface="+mn-lt"/>
                        </a:rPr>
                        <a:t>Reset Command(in both Desktop and  Headless mode) or Battery Pack with On/Off Button</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Test</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ctr">
                        <a:lnSpc>
                          <a:spcPct val="107000"/>
                        </a:lnSpc>
                        <a:spcAft>
                          <a:spcPts val="0"/>
                        </a:spcAft>
                      </a:pPr>
                      <a:r>
                        <a:rPr lang="it-IT" sz="1050" b="0" dirty="0">
                          <a:effectLst/>
                          <a:latin typeface="+mn-lt"/>
                        </a:rPr>
                        <a:t> </a:t>
                      </a:r>
                      <a:r>
                        <a:rPr lang="it-IT" sz="1050" b="0" dirty="0" smtClean="0">
                          <a:effectLst/>
                          <a:latin typeface="+mn-lt"/>
                          <a:ea typeface="Calibri" panose="020F0502020204030204" pitchFamily="34" charset="0"/>
                          <a:cs typeface="Times New Roman" panose="02020603050405020304" pitchFamily="18" charset="0"/>
                        </a:rPr>
                        <a:t>Yes</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3"/>
                  </a:ext>
                </a:extLst>
              </a:tr>
              <a:tr h="358278">
                <a:tc>
                  <a:txBody>
                    <a:bodyPr/>
                    <a:lstStyle/>
                    <a:p>
                      <a:pPr algn="l">
                        <a:lnSpc>
                          <a:spcPct val="107000"/>
                        </a:lnSpc>
                        <a:spcAft>
                          <a:spcPts val="800"/>
                        </a:spcAft>
                      </a:pPr>
                      <a:r>
                        <a:rPr lang="it-IT" sz="1050" b="0">
                          <a:effectLst/>
                          <a:latin typeface="+mn-lt"/>
                        </a:rPr>
                        <a:t>11</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a:effectLst/>
                          <a:latin typeface="+mn-lt"/>
                        </a:rPr>
                        <a:t>HW3</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u="sng">
                          <a:effectLst/>
                          <a:latin typeface="+mn-lt"/>
                        </a:rPr>
                        <a:t>Weight</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a:effectLst/>
                          <a:latin typeface="+mn-lt"/>
                        </a:rPr>
                        <a:t>Hardware</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a:effectLst/>
                          <a:latin typeface="+mn-lt"/>
                        </a:rPr>
                        <a:t>To be measured</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a:effectLst/>
                          <a:latin typeface="+mn-lt"/>
                        </a:rPr>
                        <a:t>Inspection</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ctr">
                        <a:lnSpc>
                          <a:spcPct val="107000"/>
                        </a:lnSpc>
                        <a:spcAft>
                          <a:spcPts val="800"/>
                        </a:spcAft>
                      </a:pPr>
                      <a:r>
                        <a:rPr lang="it-IT" sz="1050" b="0" dirty="0">
                          <a:effectLst/>
                          <a:latin typeface="+mn-lt"/>
                        </a:rPr>
                        <a:t> </a:t>
                      </a:r>
                      <a:r>
                        <a:rPr lang="it-IT" sz="1050" b="0" dirty="0" smtClean="0">
                          <a:effectLst/>
                          <a:latin typeface="+mn-lt"/>
                        </a:rPr>
                        <a:t>No</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4"/>
                  </a:ext>
                </a:extLst>
              </a:tr>
              <a:tr h="358278">
                <a:tc>
                  <a:txBody>
                    <a:bodyPr/>
                    <a:lstStyle/>
                    <a:p>
                      <a:pPr algn="l">
                        <a:lnSpc>
                          <a:spcPct val="107000"/>
                        </a:lnSpc>
                        <a:spcAft>
                          <a:spcPts val="800"/>
                        </a:spcAft>
                      </a:pPr>
                      <a:r>
                        <a:rPr lang="it-IT" sz="1050" b="0">
                          <a:effectLst/>
                          <a:latin typeface="+mn-lt"/>
                        </a:rPr>
                        <a:t>12</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a:effectLst/>
                          <a:latin typeface="+mn-lt"/>
                        </a:rPr>
                        <a:t>HW4</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u="sng">
                          <a:effectLst/>
                          <a:latin typeface="+mn-lt"/>
                        </a:rPr>
                        <a:t>Dimensions </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a:effectLst/>
                          <a:latin typeface="+mn-lt"/>
                        </a:rPr>
                        <a:t>Hardware</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a:effectLst/>
                          <a:latin typeface="+mn-lt"/>
                        </a:rPr>
                        <a:t>28x22x6 cm</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800"/>
                        </a:spcAft>
                      </a:pPr>
                      <a:r>
                        <a:rPr lang="it-IT" sz="1050" b="0">
                          <a:effectLst/>
                          <a:latin typeface="+mn-lt"/>
                        </a:rPr>
                        <a:t>Inspection</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ctr">
                        <a:lnSpc>
                          <a:spcPct val="107000"/>
                        </a:lnSpc>
                        <a:spcAft>
                          <a:spcPts val="800"/>
                        </a:spcAft>
                      </a:pPr>
                      <a:r>
                        <a:rPr lang="it-IT" sz="1050" b="0" dirty="0">
                          <a:effectLst/>
                          <a:latin typeface="+mn-lt"/>
                        </a:rPr>
                        <a:t> </a:t>
                      </a:r>
                      <a:r>
                        <a:rPr lang="it-IT" sz="1050" b="0" dirty="0" smtClean="0">
                          <a:effectLst/>
                          <a:latin typeface="+mn-lt"/>
                          <a:ea typeface="Calibri" panose="020F0502020204030204" pitchFamily="34" charset="0"/>
                          <a:cs typeface="Times New Roman" panose="02020603050405020304" pitchFamily="18" charset="0"/>
                        </a:rPr>
                        <a:t>Yes</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5"/>
                  </a:ext>
                </a:extLst>
              </a:tr>
              <a:tr h="360045">
                <a:tc>
                  <a:txBody>
                    <a:bodyPr/>
                    <a:lstStyle/>
                    <a:p>
                      <a:pPr algn="l">
                        <a:lnSpc>
                          <a:spcPct val="107000"/>
                        </a:lnSpc>
                        <a:spcAft>
                          <a:spcPts val="0"/>
                        </a:spcAft>
                      </a:pPr>
                      <a:r>
                        <a:rPr lang="it-IT" sz="1050" b="0">
                          <a:effectLst/>
                          <a:latin typeface="+mn-lt"/>
                        </a:rPr>
                        <a:t>13</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SY5</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en-US" sz="1050" b="0">
                          <a:effectLst/>
                          <a:latin typeface="+mn-lt"/>
                        </a:rPr>
                        <a:t>Shall have an </a:t>
                      </a:r>
                      <a:r>
                        <a:rPr lang="en-US" sz="1050" b="0" u="sng">
                          <a:effectLst/>
                          <a:latin typeface="+mn-lt"/>
                        </a:rPr>
                        <a:t>Introduction</a:t>
                      </a:r>
                      <a:r>
                        <a:rPr lang="en-US" sz="1050" b="0">
                          <a:effectLst/>
                          <a:latin typeface="+mn-lt"/>
                        </a:rPr>
                        <a:t> on how to use the system document</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System</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Tutorial/Daily Report</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Test</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ctr">
                        <a:lnSpc>
                          <a:spcPct val="107000"/>
                        </a:lnSpc>
                        <a:spcAft>
                          <a:spcPts val="0"/>
                        </a:spcAft>
                      </a:pPr>
                      <a:r>
                        <a:rPr lang="it-IT" sz="1050" b="0" dirty="0">
                          <a:effectLst/>
                          <a:latin typeface="+mn-lt"/>
                        </a:rPr>
                        <a:t> </a:t>
                      </a:r>
                      <a:r>
                        <a:rPr lang="it-IT" sz="1050" b="0" dirty="0" smtClean="0">
                          <a:effectLst/>
                          <a:latin typeface="+mn-lt"/>
                          <a:ea typeface="Calibri" panose="020F0502020204030204" pitchFamily="34" charset="0"/>
                          <a:cs typeface="Times New Roman" panose="02020603050405020304" pitchFamily="18" charset="0"/>
                        </a:rPr>
                        <a:t>Yes</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6"/>
                  </a:ext>
                </a:extLst>
              </a:tr>
              <a:tr h="509902">
                <a:tc>
                  <a:txBody>
                    <a:bodyPr/>
                    <a:lstStyle/>
                    <a:p>
                      <a:pPr algn="l">
                        <a:lnSpc>
                          <a:spcPct val="107000"/>
                        </a:lnSpc>
                        <a:spcAft>
                          <a:spcPts val="0"/>
                        </a:spcAft>
                      </a:pPr>
                      <a:r>
                        <a:rPr lang="it-IT" sz="1050" b="0">
                          <a:effectLst/>
                          <a:latin typeface="+mn-lt"/>
                        </a:rPr>
                        <a:t>14</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SY6</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en-US" sz="1050" b="0">
                          <a:effectLst/>
                          <a:latin typeface="+mn-lt"/>
                        </a:rPr>
                        <a:t>Shall have an Assembly </a:t>
                      </a:r>
                      <a:r>
                        <a:rPr lang="en-US" sz="1050" b="0" u="sng">
                          <a:effectLst/>
                          <a:latin typeface="+mn-lt"/>
                        </a:rPr>
                        <a:t>Instructions</a:t>
                      </a:r>
                      <a:r>
                        <a:rPr lang="en-US" sz="1050" b="0">
                          <a:effectLst/>
                          <a:latin typeface="+mn-lt"/>
                        </a:rPr>
                        <a:t> on how to put the system together</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System</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Tutorial/Daily Report</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Test</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ctr">
                        <a:lnSpc>
                          <a:spcPct val="107000"/>
                        </a:lnSpc>
                        <a:spcAft>
                          <a:spcPts val="0"/>
                        </a:spcAft>
                      </a:pPr>
                      <a:r>
                        <a:rPr lang="it-IT" sz="1050" b="0" dirty="0">
                          <a:effectLst/>
                          <a:latin typeface="+mn-lt"/>
                        </a:rPr>
                        <a:t> </a:t>
                      </a:r>
                      <a:r>
                        <a:rPr lang="it-IT" sz="1050" b="0" dirty="0" smtClean="0">
                          <a:effectLst/>
                          <a:latin typeface="+mn-lt"/>
                          <a:ea typeface="Calibri" panose="020F0502020204030204" pitchFamily="34" charset="0"/>
                          <a:cs typeface="Times New Roman" panose="02020603050405020304" pitchFamily="18" charset="0"/>
                        </a:rPr>
                        <a:t>Yes</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7"/>
                  </a:ext>
                </a:extLst>
              </a:tr>
              <a:tr h="360045">
                <a:tc>
                  <a:txBody>
                    <a:bodyPr/>
                    <a:lstStyle/>
                    <a:p>
                      <a:pPr algn="l">
                        <a:lnSpc>
                          <a:spcPct val="107000"/>
                        </a:lnSpc>
                        <a:spcAft>
                          <a:spcPts val="0"/>
                        </a:spcAft>
                      </a:pPr>
                      <a:r>
                        <a:rPr lang="it-IT" sz="1050" b="0">
                          <a:effectLst/>
                          <a:latin typeface="+mn-lt"/>
                        </a:rPr>
                        <a:t>15</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SY7</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en-US" sz="1050" b="0">
                          <a:effectLst/>
                          <a:latin typeface="+mn-lt"/>
                        </a:rPr>
                        <a:t>The system shall be </a:t>
                      </a:r>
                      <a:r>
                        <a:rPr lang="en-US" sz="1050" b="0" u="sng">
                          <a:effectLst/>
                          <a:latin typeface="+mn-lt"/>
                        </a:rPr>
                        <a:t>safe</a:t>
                      </a:r>
                      <a:r>
                        <a:rPr lang="en-US" sz="1050" b="0">
                          <a:effectLst/>
                          <a:latin typeface="+mn-lt"/>
                        </a:rPr>
                        <a:t> for students to handle</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System</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TBD</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Test</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ctr">
                        <a:lnSpc>
                          <a:spcPct val="107000"/>
                        </a:lnSpc>
                        <a:spcAft>
                          <a:spcPts val="0"/>
                        </a:spcAft>
                      </a:pPr>
                      <a:r>
                        <a:rPr lang="it-IT" sz="1050" b="0" dirty="0">
                          <a:effectLst/>
                          <a:latin typeface="+mn-lt"/>
                        </a:rPr>
                        <a:t> </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8"/>
                  </a:ext>
                </a:extLst>
              </a:tr>
              <a:tr h="358278">
                <a:tc>
                  <a:txBody>
                    <a:bodyPr/>
                    <a:lstStyle/>
                    <a:p>
                      <a:pPr algn="l">
                        <a:lnSpc>
                          <a:spcPct val="107000"/>
                        </a:lnSpc>
                        <a:spcAft>
                          <a:spcPts val="0"/>
                        </a:spcAft>
                      </a:pPr>
                      <a:r>
                        <a:rPr lang="it-IT" sz="1050" b="0" dirty="0">
                          <a:effectLst/>
                          <a:latin typeface="+mn-lt"/>
                        </a:rPr>
                        <a:t>16</a:t>
                      </a:r>
                      <a:endParaRPr lang="it-IT" sz="1050" b="0" dirty="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SW6</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en-US" sz="1050" b="0" dirty="0">
                          <a:effectLst/>
                          <a:latin typeface="+mn-lt"/>
                        </a:rPr>
                        <a:t>Shall be able to send data to </a:t>
                      </a:r>
                      <a:r>
                        <a:rPr lang="en-US" sz="1050" b="0" u="sng" dirty="0">
                          <a:effectLst/>
                          <a:latin typeface="+mn-lt"/>
                        </a:rPr>
                        <a:t>server</a:t>
                      </a:r>
                      <a:endParaRPr lang="it-IT" sz="1050" b="0" dirty="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Software</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TBD</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l">
                        <a:lnSpc>
                          <a:spcPct val="107000"/>
                        </a:lnSpc>
                        <a:spcAft>
                          <a:spcPts val="0"/>
                        </a:spcAft>
                      </a:pPr>
                      <a:r>
                        <a:rPr lang="it-IT" sz="1050" b="0">
                          <a:effectLst/>
                          <a:latin typeface="+mn-lt"/>
                        </a:rPr>
                        <a:t>Test</a:t>
                      </a:r>
                      <a:endParaRPr lang="it-IT" sz="1050" b="0">
                        <a:effectLst/>
                        <a:latin typeface="+mn-lt"/>
                        <a:ea typeface="Calibri" panose="020F0502020204030204" pitchFamily="34" charset="0"/>
                        <a:cs typeface="Times New Roman" panose="02020603050405020304" pitchFamily="18" charset="0"/>
                      </a:endParaRPr>
                    </a:p>
                  </a:txBody>
                  <a:tcPr marL="13453" marR="13453" marT="13453" marB="13453" anchor="ctr"/>
                </a:tc>
                <a:tc>
                  <a:txBody>
                    <a:bodyPr/>
                    <a:lstStyle/>
                    <a:p>
                      <a:pPr algn="ctr">
                        <a:lnSpc>
                          <a:spcPct val="107000"/>
                        </a:lnSpc>
                        <a:spcAft>
                          <a:spcPts val="0"/>
                        </a:spcAft>
                      </a:pPr>
                      <a:r>
                        <a:rPr lang="it-IT" sz="1050" b="0" dirty="0">
                          <a:effectLst/>
                          <a:latin typeface="+mn-lt"/>
                        </a:rPr>
                        <a:t> </a:t>
                      </a:r>
                      <a:r>
                        <a:rPr lang="it-IT" sz="1050" b="0" dirty="0" smtClean="0">
                          <a:effectLst/>
                          <a:latin typeface="+mn-lt"/>
                        </a:rPr>
                        <a:t>No</a:t>
                      </a:r>
                      <a:endParaRPr lang="it-IT" sz="1050" b="0" dirty="0">
                        <a:effectLst/>
                        <a:latin typeface="+mn-lt"/>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20290253"/>
      </p:ext>
    </p:extLst>
  </p:cSld>
  <p:clrMapOvr>
    <a:masterClrMapping/>
  </p:clrMapOvr>
  <p:timing>
    <p:tnLst>
      <p:par>
        <p:cTn id="1" dur="indefinite" restart="never" nodeType="tmRoot"/>
      </p:par>
    </p:tnLst>
  </p:timing>
</p:sld>
</file>

<file path=ppt/theme/theme1.xml><?xml version="1.0" encoding="utf-8"?>
<a:theme xmlns:a="http://schemas.openxmlformats.org/drawingml/2006/main" name="~4041470">
  <a:themeElements>
    <a:clrScheme name="2_Presentation Template for Industrial 21 March 06 13">
      <a:dk1>
        <a:srgbClr val="000000"/>
      </a:dk1>
      <a:lt1>
        <a:srgbClr val="FFFFFF"/>
      </a:lt1>
      <a:dk2>
        <a:srgbClr val="000000"/>
      </a:dk2>
      <a:lt2>
        <a:srgbClr val="94877A"/>
      </a:lt2>
      <a:accent1>
        <a:srgbClr val="87212E"/>
      </a:accent1>
      <a:accent2>
        <a:srgbClr val="EBAD14"/>
      </a:accent2>
      <a:accent3>
        <a:srgbClr val="FFFFFF"/>
      </a:accent3>
      <a:accent4>
        <a:srgbClr val="000000"/>
      </a:accent4>
      <a:accent5>
        <a:srgbClr val="C3ABAD"/>
      </a:accent5>
      <a:accent6>
        <a:srgbClr val="D59C11"/>
      </a:accent6>
      <a:hlink>
        <a:srgbClr val="998A42"/>
      </a:hlink>
      <a:folHlink>
        <a:srgbClr val="5E82AB"/>
      </a:folHlink>
    </a:clrScheme>
    <a:fontScheme name="2_Presentation Template for Industrial 21 March 06">
      <a:majorFont>
        <a:latin typeface="Arial"/>
        <a:ea typeface="Osaka"/>
        <a:cs typeface=""/>
      </a:majorFont>
      <a:minorFont>
        <a:latin typeface="Arial"/>
        <a:ea typeface="Osaka"/>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solid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folHlink"/>
        </a:solid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bg1"/>
            </a:solidFill>
            <a:effectLst/>
            <a:latin typeface="Arial" charset="0"/>
            <a:ea typeface="ＭＳ Ｐゴシック" pitchFamily="34" charset="-128"/>
          </a:defRPr>
        </a:defPPr>
      </a:lstStyle>
    </a:lnDef>
  </a:objectDefaults>
  <a:extraClrSchemeLst>
    <a:extraClrScheme>
      <a:clrScheme name="2_Presentation Template for Industrial 21 March 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Presentation Template for Industrial 21 March 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Presentation Template for Industrial 21 March 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Presentation Template for Industrial 21 March 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Presentation Template for Industrial 21 March 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Presentation Template for Industrial 21 March 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Presentation Template for Industrial 21 March 06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Presentation Template for Industrial 21 March 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Presentation Template for Industrial 21 March 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Presentation Template for Industrial 21 March 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Presentation Template for Industrial 21 March 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Presentation Template for Industrial 21 March 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Presentation Template for Industrial 21 March 06 13">
        <a:dk1>
          <a:srgbClr val="000000"/>
        </a:dk1>
        <a:lt1>
          <a:srgbClr val="FFFFFF"/>
        </a:lt1>
        <a:dk2>
          <a:srgbClr val="000000"/>
        </a:dk2>
        <a:lt2>
          <a:srgbClr val="94877A"/>
        </a:lt2>
        <a:accent1>
          <a:srgbClr val="87212E"/>
        </a:accent1>
        <a:accent2>
          <a:srgbClr val="EBAD14"/>
        </a:accent2>
        <a:accent3>
          <a:srgbClr val="FFFFFF"/>
        </a:accent3>
        <a:accent4>
          <a:srgbClr val="000000"/>
        </a:accent4>
        <a:accent5>
          <a:srgbClr val="C3ABAD"/>
        </a:accent5>
        <a:accent6>
          <a:srgbClr val="D59C11"/>
        </a:accent6>
        <a:hlink>
          <a:srgbClr val="998A42"/>
        </a:hlink>
        <a:folHlink>
          <a:srgbClr val="5E82A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6188</TotalTime>
  <Words>3514</Words>
  <Application>Microsoft Office PowerPoint</Application>
  <PresentationFormat>On-screen Show (4:3)</PresentationFormat>
  <Paragraphs>524</Paragraphs>
  <Slides>29</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ＭＳ Ｐゴシック</vt:lpstr>
      <vt:lpstr>Osaka</vt:lpstr>
      <vt:lpstr>Arial</vt:lpstr>
      <vt:lpstr>Calibri</vt:lpstr>
      <vt:lpstr>Segoe UI</vt:lpstr>
      <vt:lpstr>Times</vt:lpstr>
      <vt:lpstr>Times New Roman</vt:lpstr>
      <vt:lpstr>Tw Cen MT Condensed Extra Bold</vt:lpstr>
      <vt:lpstr>~4041470</vt:lpstr>
      <vt:lpstr>Particle Detector Project Close and Lessons Learned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vector>
  </TitlesOfParts>
  <Company>Moog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Review</dc:title>
  <dc:creator>Davin Y Sasaki</dc:creator>
  <cp:lastModifiedBy>Davin Y Sasaki</cp:lastModifiedBy>
  <cp:revision>275</cp:revision>
  <dcterms:created xsi:type="dcterms:W3CDTF">2010-08-06T18:45:40Z</dcterms:created>
  <dcterms:modified xsi:type="dcterms:W3CDTF">2017-05-27T20:55:41Z</dcterms:modified>
</cp:coreProperties>
</file>